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74" r:id="rId6"/>
    <p:sldId id="275" r:id="rId7"/>
    <p:sldId id="276" r:id="rId8"/>
    <p:sldId id="265" r:id="rId9"/>
    <p:sldId id="272" r:id="rId10"/>
    <p:sldId id="290" r:id="rId11"/>
    <p:sldId id="300" r:id="rId12"/>
    <p:sldId id="302" r:id="rId13"/>
    <p:sldId id="270" r:id="rId14"/>
    <p:sldId id="301" r:id="rId15"/>
    <p:sldId id="291" r:id="rId16"/>
    <p:sldId id="305" r:id="rId17"/>
    <p:sldId id="306" r:id="rId18"/>
    <p:sldId id="307" r:id="rId19"/>
    <p:sldId id="308" r:id="rId20"/>
    <p:sldId id="285" r:id="rId21"/>
    <p:sldId id="304" r:id="rId22"/>
    <p:sldId id="287" r:id="rId23"/>
    <p:sldId id="299" r:id="rId24"/>
    <p:sldId id="309" r:id="rId25"/>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1" name="BAINES, Elisabeth" initials="BE" lastIdx="6" clrIdx="1">
    <p:extLst>
      <p:ext uri="{19B8F6BF-5375-455C-9EA6-DF929625EA0E}">
        <p15:presenceInfo xmlns:p15="http://schemas.microsoft.com/office/powerpoint/2012/main" userId="S-1-5-21-1993962763-1659004503-1801674531-96387" providerId="AD"/>
      </p:ext>
    </p:extLst>
  </p:cmAuthor>
  <p:cmAuthor id="2" name="THATCHER, Nick" initials="TN" lastIdx="3" clrIdx="2">
    <p:extLst>
      <p:ext uri="{19B8F6BF-5375-455C-9EA6-DF929625EA0E}">
        <p15:presenceInfo xmlns:p15="http://schemas.microsoft.com/office/powerpoint/2012/main" userId="S-1-5-21-1993962763-1659004503-1801674531-13248" providerId="AD"/>
      </p:ext>
    </p:extLst>
  </p:cmAuthor>
  <p:cmAuthor id="3" name="RASHLEY, Nick" initials="RN" lastIdx="3" clrIdx="3">
    <p:extLst>
      <p:ext uri="{19B8F6BF-5375-455C-9EA6-DF929625EA0E}">
        <p15:presenceInfo xmlns:p15="http://schemas.microsoft.com/office/powerpoint/2012/main" userId="S-1-5-21-1993962763-1659004503-1801674531-965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4660"/>
  </p:normalViewPr>
  <p:slideViewPr>
    <p:cSldViewPr showGuides="1">
      <p:cViewPr varScale="1">
        <p:scale>
          <a:sx n="91" d="100"/>
          <a:sy n="91" d="100"/>
        </p:scale>
        <p:origin x="693" y="48"/>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howGuides="1">
      <p:cViewPr varScale="1">
        <p:scale>
          <a:sx n="66" d="100"/>
          <a:sy n="66" d="100"/>
        </p:scale>
        <p:origin x="-1146" y="-11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05/02/2019</a:t>
            </a:fld>
            <a:endParaRPr lang="en-GB" dirty="0"/>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05/02/2019</a:t>
            </a:fld>
            <a:endParaRPr lang="en-GB" dirty="0"/>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a:p>
        </p:txBody>
      </p:sp>
    </p:spTree>
    <p:extLst>
      <p:ext uri="{BB962C8B-B14F-4D97-AF65-F5344CB8AC3E}">
        <p14:creationId xmlns:p14="http://schemas.microsoft.com/office/powerpoint/2010/main" val="3606756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a:p>
        </p:txBody>
      </p:sp>
    </p:spTree>
    <p:extLst>
      <p:ext uri="{BB962C8B-B14F-4D97-AF65-F5344CB8AC3E}">
        <p14:creationId xmlns:p14="http://schemas.microsoft.com/office/powerpoint/2010/main" val="2192929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16</a:t>
            </a:fld>
            <a:endParaRPr lang="en-GB"/>
          </a:p>
        </p:txBody>
      </p:sp>
    </p:spTree>
    <p:extLst>
      <p:ext uri="{BB962C8B-B14F-4D97-AF65-F5344CB8AC3E}">
        <p14:creationId xmlns:p14="http://schemas.microsoft.com/office/powerpoint/2010/main" val="3890748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17</a:t>
            </a:fld>
            <a:endParaRPr lang="en-GB"/>
          </a:p>
        </p:txBody>
      </p:sp>
    </p:spTree>
    <p:extLst>
      <p:ext uri="{BB962C8B-B14F-4D97-AF65-F5344CB8AC3E}">
        <p14:creationId xmlns:p14="http://schemas.microsoft.com/office/powerpoint/2010/main" val="4294448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42920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3</a:t>
            </a:fld>
            <a:endParaRPr lang="en-GB"/>
          </a:p>
        </p:txBody>
      </p:sp>
    </p:spTree>
    <p:extLst>
      <p:ext uri="{BB962C8B-B14F-4D97-AF65-F5344CB8AC3E}">
        <p14:creationId xmlns:p14="http://schemas.microsoft.com/office/powerpoint/2010/main" val="414465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4</a:t>
            </a:fld>
            <a:endParaRPr lang="en-GB"/>
          </a:p>
        </p:txBody>
      </p:sp>
    </p:spTree>
    <p:extLst>
      <p:ext uri="{BB962C8B-B14F-4D97-AF65-F5344CB8AC3E}">
        <p14:creationId xmlns:p14="http://schemas.microsoft.com/office/powerpoint/2010/main" val="3722598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5</a:t>
            </a:fld>
            <a:endParaRPr lang="en-GB"/>
          </a:p>
        </p:txBody>
      </p:sp>
    </p:spTree>
    <p:extLst>
      <p:ext uri="{BB962C8B-B14F-4D97-AF65-F5344CB8AC3E}">
        <p14:creationId xmlns:p14="http://schemas.microsoft.com/office/powerpoint/2010/main" val="219867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8100"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47250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2490012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0213" y="273050"/>
            <a:ext cx="5873750" cy="440531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a:p>
        </p:txBody>
      </p:sp>
    </p:spTree>
    <p:extLst>
      <p:ext uri="{BB962C8B-B14F-4D97-AF65-F5344CB8AC3E}">
        <p14:creationId xmlns:p14="http://schemas.microsoft.com/office/powerpoint/2010/main" val="3574370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8100"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ABB7FA-2627-47C9-9258-FDF90D155C0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795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05/02/2019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05/02/2019</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iming>
    <p:tnLst>
      <p:par>
        <p:cTn id="1" dur="indefinite" restart="never" nodeType="tmRoot"/>
      </p:par>
    </p:tnLst>
  </p:timing>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careers-strategy-making-the-most-of-everyones-skills-and-talent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36046/Report_of_the_Independent_Panel_on_Technical_Education.pdf" TargetMode="External"/><Relationship Id="rId7" Type="http://schemas.openxmlformats.org/officeDocument/2006/relationships/hyperlink" Target="https://www.gov.uk/government/consultations/funding-for-the-delivery-of-t-levels" TargetMode="External"/><Relationship Id="rId2" Type="http://schemas.openxmlformats.org/officeDocument/2006/relationships/hyperlink" Target="https://www.gov.uk/government/publications/review-of-vocational-education-the-wolf-report" TargetMode="External"/><Relationship Id="rId1" Type="http://schemas.openxmlformats.org/officeDocument/2006/relationships/slideLayout" Target="../slideLayouts/slideLayout3.xml"/><Relationship Id="rId6" Type="http://schemas.openxmlformats.org/officeDocument/2006/relationships/hyperlink" Target="https://assets.publishing.service.gov.uk/government/uploads/system/uploads/attachment_data/file/766726/T_Level_action_plan_2018.pdf" TargetMode="External"/><Relationship Id="rId5" Type="http://schemas.openxmlformats.org/officeDocument/2006/relationships/hyperlink" Target="https://assets.publishing.service.gov.uk/government/uploads/system/uploads/attachment_data/file/760829/T_Level_action_plan_2017.pdf" TargetMode="External"/><Relationship Id="rId4" Type="http://schemas.openxmlformats.org/officeDocument/2006/relationships/hyperlink" Target="https://assets.publishing.service.gov.uk/government/uploads/system/uploads/attachment_data/file/536068/56259_Cm_9280_prin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16-to-19-funding-advanced-maths-premium" TargetMode="External"/><Relationship Id="rId2" Type="http://schemas.openxmlformats.org/officeDocument/2006/relationships/hyperlink" Target="https://www.gov.uk/guidance/16-to-19-funding-large-programme-uplift" TargetMode="External"/><Relationship Id="rId1" Type="http://schemas.openxmlformats.org/officeDocument/2006/relationships/slideLayout" Target="../slideLayouts/slideLayout3.xml"/><Relationship Id="rId5" Type="http://schemas.openxmlformats.org/officeDocument/2006/relationships/hyperlink" Target="https://assets.publishing.service.gov.uk/government/uploads/system/uploads/attachment_data/file/607246/16_to_19_funding_guidance_2017_to_2018_v_1.0__003_.pdf" TargetMode="External"/><Relationship Id="rId4" Type="http://schemas.openxmlformats.org/officeDocument/2006/relationships/hyperlink" Target="https://assets.publishing.service.gov.uk/government/uploads/system/uploads/attachment_data/file/707885/Funding_rates_and_formula_201819_.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nsult.education.gov.uk/fe-funding/t-level-funding-methodolog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mtClean="0"/>
              <a:t>T-LEVEL FUNDING EXPLAINED </a:t>
            </a:r>
            <a:endParaRPr lang="en-GB" dirty="0"/>
          </a:p>
        </p:txBody>
      </p:sp>
      <p:sp>
        <p:nvSpPr>
          <p:cNvPr id="5" name="Text Placeholder 4"/>
          <p:cNvSpPr>
            <a:spLocks noGrp="1"/>
          </p:cNvSpPr>
          <p:nvPr>
            <p:ph type="body" idx="1"/>
          </p:nvPr>
        </p:nvSpPr>
        <p:spPr>
          <a:xfrm>
            <a:off x="691109" y="2420888"/>
            <a:ext cx="7775575" cy="2376264"/>
          </a:xfrm>
        </p:spPr>
        <p:txBody>
          <a:bodyPr/>
          <a:lstStyle/>
          <a:p>
            <a:pPr algn="ctr"/>
            <a:r>
              <a:rPr lang="en-GB" sz="2400" dirty="0" smtClean="0"/>
              <a:t>Live Webinar: </a:t>
            </a:r>
          </a:p>
          <a:p>
            <a:pPr algn="ctr"/>
            <a:r>
              <a:rPr lang="en-GB" sz="2400" dirty="0" smtClean="0"/>
              <a:t>From 2pm to 3pm </a:t>
            </a:r>
          </a:p>
          <a:p>
            <a:pPr algn="ctr"/>
            <a:r>
              <a:rPr lang="en-GB" sz="2400" dirty="0" smtClean="0"/>
              <a:t>on </a:t>
            </a:r>
          </a:p>
          <a:p>
            <a:pPr algn="ctr"/>
            <a:r>
              <a:rPr lang="en-GB" sz="2400" dirty="0" smtClean="0"/>
              <a:t>Tuesday 5 February 2019</a:t>
            </a:r>
            <a:endParaRPr lang="en-GB" sz="2400" dirty="0"/>
          </a:p>
        </p:txBody>
      </p:sp>
    </p:spTree>
    <p:extLst>
      <p:ext uri="{BB962C8B-B14F-4D97-AF65-F5344CB8AC3E}">
        <p14:creationId xmlns:p14="http://schemas.microsoft.com/office/powerpoint/2010/main" val="3364477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16632"/>
            <a:ext cx="7775575" cy="1008112"/>
          </a:xfrm>
        </p:spPr>
        <p:txBody>
          <a:bodyPr/>
          <a:lstStyle/>
          <a:p>
            <a:r>
              <a:rPr lang="en-GB" sz="3000" dirty="0" smtClean="0"/>
              <a:t>Funding for level 2 maths and English – the funding rate</a:t>
            </a:r>
            <a:endParaRPr lang="en-GB" sz="3000" dirty="0"/>
          </a:p>
        </p:txBody>
      </p:sp>
      <p:sp>
        <p:nvSpPr>
          <p:cNvPr id="11" name="Content Placeholder 10"/>
          <p:cNvSpPr>
            <a:spLocks noGrp="1"/>
          </p:cNvSpPr>
          <p:nvPr>
            <p:ph idx="1"/>
          </p:nvPr>
        </p:nvSpPr>
        <p:spPr>
          <a:xfrm>
            <a:off x="539552" y="1197323"/>
            <a:ext cx="8279631" cy="4751957"/>
          </a:xfrm>
        </p:spPr>
        <p:txBody>
          <a:bodyPr/>
          <a:lstStyle/>
          <a:p>
            <a:r>
              <a:rPr lang="en-GB" sz="2600" b="0" dirty="0" smtClean="0"/>
              <a:t>We </a:t>
            </a:r>
            <a:r>
              <a:rPr lang="en-GB" sz="2600" b="0" dirty="0"/>
              <a:t>have taken into account: the hourly funding rate; the number of hours to be funded; and the GCSE pass rate </a:t>
            </a:r>
            <a:r>
              <a:rPr lang="en-GB" sz="2600" b="0" dirty="0" smtClean="0"/>
              <a:t>for comparable students (to </a:t>
            </a:r>
            <a:r>
              <a:rPr lang="en-GB" sz="2600" b="0" dirty="0"/>
              <a:t>indicate how many students will </a:t>
            </a:r>
            <a:r>
              <a:rPr lang="en-GB" sz="2600" b="0" dirty="0" smtClean="0"/>
              <a:t>need </a:t>
            </a:r>
            <a:r>
              <a:rPr lang="en-GB" sz="2600" b="0" dirty="0"/>
              <a:t>to study </a:t>
            </a:r>
            <a:r>
              <a:rPr lang="en-GB" sz="2600" b="0" dirty="0" smtClean="0"/>
              <a:t>for both years):</a:t>
            </a:r>
          </a:p>
          <a:p>
            <a:pPr lvl="1"/>
            <a:r>
              <a:rPr lang="en-GB" sz="2600" b="0" dirty="0" smtClean="0"/>
              <a:t>Hourly funding rate = £4,000 divided </a:t>
            </a:r>
            <a:r>
              <a:rPr lang="en-GB" sz="2600" b="0" dirty="0"/>
              <a:t>by 600 hours </a:t>
            </a:r>
            <a:r>
              <a:rPr lang="en-GB" sz="2600" b="0" dirty="0" smtClean="0"/>
              <a:t>= </a:t>
            </a:r>
            <a:r>
              <a:rPr lang="en-GB" sz="2600" b="0" dirty="0"/>
              <a:t>£6.67 per </a:t>
            </a:r>
            <a:r>
              <a:rPr lang="en-GB" sz="2600" b="0" dirty="0" smtClean="0"/>
              <a:t>hour;</a:t>
            </a:r>
            <a:endParaRPr lang="en-GB" sz="2600" b="0" dirty="0"/>
          </a:p>
          <a:p>
            <a:pPr lvl="1"/>
            <a:r>
              <a:rPr lang="en-GB" sz="2600" b="0" dirty="0"/>
              <a:t>£6.67 per hour x </a:t>
            </a:r>
            <a:r>
              <a:rPr lang="en-GB" sz="2600" b="0" dirty="0" smtClean="0"/>
              <a:t>70 </a:t>
            </a:r>
            <a:r>
              <a:rPr lang="en-GB" sz="2600" b="0" dirty="0"/>
              <a:t>hours = </a:t>
            </a:r>
            <a:r>
              <a:rPr lang="en-GB" sz="2600" b="0" dirty="0" smtClean="0"/>
              <a:t>£470 per subject;</a:t>
            </a:r>
          </a:p>
          <a:p>
            <a:pPr lvl="1"/>
            <a:r>
              <a:rPr lang="en-GB" sz="2600" b="0" dirty="0" smtClean="0"/>
              <a:t>£470 uplifted to £750 per student based on the GCSE pass rate.</a:t>
            </a:r>
            <a:endParaRPr lang="en-GB" sz="2600" b="0" dirty="0"/>
          </a:p>
        </p:txBody>
      </p:sp>
    </p:spTree>
    <p:extLst>
      <p:ext uri="{BB962C8B-B14F-4D97-AF65-F5344CB8AC3E}">
        <p14:creationId xmlns:p14="http://schemas.microsoft.com/office/powerpoint/2010/main" val="3406291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76672"/>
            <a:ext cx="7775575" cy="1368152"/>
          </a:xfrm>
        </p:spPr>
        <p:txBody>
          <a:bodyPr/>
          <a:lstStyle/>
          <a:p>
            <a:r>
              <a:rPr lang="en-GB" sz="3200" b="1" dirty="0">
                <a:solidFill>
                  <a:srgbClr val="104F75"/>
                </a:solidFill>
                <a:latin typeface="Arial"/>
              </a:rPr>
              <a:t>Funding </a:t>
            </a:r>
            <a:r>
              <a:rPr lang="en-GB" sz="3200" b="1" dirty="0" smtClean="0">
                <a:solidFill>
                  <a:srgbClr val="104F75"/>
                </a:solidFill>
                <a:latin typeface="Arial"/>
              </a:rPr>
              <a:t>formula </a:t>
            </a:r>
            <a:r>
              <a:rPr lang="en-GB" sz="3200" b="1" dirty="0">
                <a:solidFill>
                  <a:srgbClr val="104F75"/>
                </a:solidFill>
                <a:latin typeface="Arial"/>
              </a:rPr>
              <a:t>factors </a:t>
            </a:r>
            <a:endParaRPr lang="en-GB" dirty="0"/>
          </a:p>
        </p:txBody>
      </p:sp>
      <p:pic>
        <p:nvPicPr>
          <p:cNvPr id="3" name="Picture 2">
            <a:extLst>
              <a:ext uri="{FF2B5EF4-FFF2-40B4-BE49-F238E27FC236}">
                <a16:creationId xmlns:a16="http://schemas.microsoft.com/office/drawing/2014/main" id="{3ACCC1CC-42D8-4417-9D8E-47F2149A1157}"/>
              </a:ext>
            </a:extLst>
          </p:cNvPr>
          <p:cNvPicPr>
            <a:picLocks noChangeAspect="1"/>
          </p:cNvPicPr>
          <p:nvPr/>
        </p:nvPicPr>
        <p:blipFill rotWithShape="1">
          <a:blip r:embed="rId3"/>
          <a:srcRect l="29243" t="36942" r="30712" b="45352"/>
          <a:stretch/>
        </p:blipFill>
        <p:spPr>
          <a:xfrm>
            <a:off x="251520" y="1556793"/>
            <a:ext cx="8640960" cy="3168352"/>
          </a:xfrm>
          <a:prstGeom prst="rect">
            <a:avLst/>
          </a:prstGeom>
        </p:spPr>
      </p:pic>
      <p:sp>
        <p:nvSpPr>
          <p:cNvPr id="6" name="TextBox 5"/>
          <p:cNvSpPr txBox="1"/>
          <p:nvPr/>
        </p:nvSpPr>
        <p:spPr>
          <a:xfrm>
            <a:off x="755576" y="5157192"/>
            <a:ext cx="7704212" cy="1200329"/>
          </a:xfrm>
          <a:prstGeom prst="rect">
            <a:avLst/>
          </a:prstGeom>
          <a:noFill/>
        </p:spPr>
        <p:txBody>
          <a:bodyPr wrap="square" rtlCol="0">
            <a:spAutoFit/>
          </a:bodyPr>
          <a:lstStyle/>
          <a:p>
            <a:r>
              <a:rPr lang="en-GB" dirty="0" smtClean="0"/>
              <a:t>Further </a:t>
            </a:r>
            <a:r>
              <a:rPr lang="en-GB" dirty="0"/>
              <a:t>details about how we plan to manage the factors in the funding formula are set out in the consultation document – see links at the end of this presentation.</a:t>
            </a:r>
          </a:p>
          <a:p>
            <a:endParaRPr lang="en-GB" dirty="0"/>
          </a:p>
        </p:txBody>
      </p:sp>
    </p:spTree>
    <p:extLst>
      <p:ext uri="{BB962C8B-B14F-4D97-AF65-F5344CB8AC3E}">
        <p14:creationId xmlns:p14="http://schemas.microsoft.com/office/powerpoint/2010/main" val="3449401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88640"/>
            <a:ext cx="7775575" cy="648072"/>
          </a:xfrm>
        </p:spPr>
        <p:txBody>
          <a:bodyPr/>
          <a:lstStyle/>
          <a:p>
            <a:r>
              <a:rPr lang="en-GB" dirty="0" smtClean="0"/>
              <a:t/>
            </a:r>
            <a:br>
              <a:rPr lang="en-GB" dirty="0" smtClean="0"/>
            </a:br>
            <a:r>
              <a:rPr lang="en-GB" dirty="0" smtClean="0"/>
              <a:t>Formula factors </a:t>
            </a:r>
            <a:br>
              <a:rPr lang="en-GB" dirty="0" smtClean="0"/>
            </a:br>
            <a:r>
              <a:rPr lang="en-GB" dirty="0" smtClean="0"/>
              <a:t> </a:t>
            </a:r>
            <a:endParaRPr lang="en-GB" dirty="0"/>
          </a:p>
        </p:txBody>
      </p:sp>
      <p:sp>
        <p:nvSpPr>
          <p:cNvPr id="3" name="Content Placeholder 2"/>
          <p:cNvSpPr>
            <a:spLocks noGrp="1"/>
          </p:cNvSpPr>
          <p:nvPr>
            <p:ph idx="1"/>
          </p:nvPr>
        </p:nvSpPr>
        <p:spPr>
          <a:xfrm>
            <a:off x="684211" y="764704"/>
            <a:ext cx="7775575" cy="5328592"/>
          </a:xfrm>
        </p:spPr>
        <p:txBody>
          <a:bodyPr/>
          <a:lstStyle/>
          <a:p>
            <a:pPr marL="0" indent="0">
              <a:spcBef>
                <a:spcPct val="0"/>
              </a:spcBef>
              <a:buNone/>
            </a:pPr>
            <a:r>
              <a:rPr lang="en-GB" sz="1600" dirty="0">
                <a:solidFill>
                  <a:schemeClr val="tx2"/>
                </a:solidFill>
              </a:rPr>
              <a:t>Student numbers and funding bands </a:t>
            </a:r>
            <a:endParaRPr lang="en-GB" sz="1600" dirty="0" smtClean="0">
              <a:solidFill>
                <a:schemeClr val="tx2"/>
              </a:solidFill>
            </a:endParaRPr>
          </a:p>
          <a:p>
            <a:pPr marL="0" indent="0">
              <a:spcBef>
                <a:spcPct val="0"/>
              </a:spcBef>
              <a:buNone/>
            </a:pPr>
            <a:r>
              <a:rPr lang="en-GB" sz="1400" b="0" i="1" dirty="0">
                <a:solidFill>
                  <a:srgbClr val="104F75"/>
                </a:solidFill>
              </a:rPr>
              <a:t>Early delivery </a:t>
            </a:r>
            <a:endParaRPr lang="en-GB" sz="1400" b="0" i="1" dirty="0" smtClean="0">
              <a:solidFill>
                <a:srgbClr val="104F75"/>
              </a:solidFill>
            </a:endParaRPr>
          </a:p>
          <a:p>
            <a:pPr>
              <a:spcBef>
                <a:spcPct val="0"/>
              </a:spcBef>
            </a:pPr>
            <a:r>
              <a:rPr lang="en-GB" sz="1400" b="0" dirty="0" smtClean="0"/>
              <a:t>Funding </a:t>
            </a:r>
            <a:r>
              <a:rPr lang="en-GB" sz="1400" b="0" dirty="0"/>
              <a:t>will be allocated for the year of the </a:t>
            </a:r>
            <a:r>
              <a:rPr lang="en-GB" sz="1400" b="0" dirty="0" smtClean="0"/>
              <a:t>delivery. </a:t>
            </a:r>
          </a:p>
          <a:p>
            <a:pPr>
              <a:spcBef>
                <a:spcPct val="0"/>
              </a:spcBef>
            </a:pPr>
            <a:r>
              <a:rPr lang="en-GB" sz="1400" b="0" dirty="0" smtClean="0"/>
              <a:t>We </a:t>
            </a:r>
            <a:r>
              <a:rPr lang="en-GB" sz="1400" b="0" dirty="0"/>
              <a:t>will use the estimated numbers collected from the </a:t>
            </a:r>
            <a:r>
              <a:rPr lang="en-GB" sz="1400" b="0" dirty="0" smtClean="0"/>
              <a:t>provider and will assess </a:t>
            </a:r>
            <a:r>
              <a:rPr lang="en-GB" sz="1400" b="0" dirty="0"/>
              <a:t>against historic </a:t>
            </a:r>
            <a:r>
              <a:rPr lang="en-GB" sz="1400" b="0" dirty="0" smtClean="0"/>
              <a:t>data. </a:t>
            </a:r>
            <a:endParaRPr lang="en-GB" sz="1400" b="0" dirty="0"/>
          </a:p>
          <a:p>
            <a:pPr marL="0" indent="0">
              <a:spcBef>
                <a:spcPct val="0"/>
              </a:spcBef>
              <a:buNone/>
            </a:pPr>
            <a:r>
              <a:rPr lang="en-GB" sz="1400" b="0" i="1" dirty="0">
                <a:solidFill>
                  <a:srgbClr val="104F75"/>
                </a:solidFill>
              </a:rPr>
              <a:t>In steady state </a:t>
            </a:r>
            <a:endParaRPr lang="en-GB" sz="1400" b="0" i="1" dirty="0" smtClean="0">
              <a:solidFill>
                <a:srgbClr val="104F75"/>
              </a:solidFill>
            </a:endParaRPr>
          </a:p>
          <a:p>
            <a:pPr>
              <a:spcBef>
                <a:spcPct val="0"/>
              </a:spcBef>
            </a:pPr>
            <a:r>
              <a:rPr lang="en-GB" sz="1400" b="0" dirty="0" smtClean="0"/>
              <a:t>We </a:t>
            </a:r>
            <a:r>
              <a:rPr lang="en-GB" sz="1400" b="0" dirty="0"/>
              <a:t>intend to continue to calculate the number of students we fund through the lagged student number </a:t>
            </a:r>
            <a:r>
              <a:rPr lang="en-GB" sz="1400" b="0" dirty="0" smtClean="0"/>
              <a:t>approach. We </a:t>
            </a:r>
            <a:r>
              <a:rPr lang="en-GB" sz="1400" b="0" dirty="0"/>
              <a:t>will use the last available full year data from the ILR and school census to determine the proportion we fund in each </a:t>
            </a:r>
            <a:r>
              <a:rPr lang="en-GB" sz="1400" b="0" dirty="0" smtClean="0"/>
              <a:t>band.</a:t>
            </a:r>
            <a:endParaRPr lang="en-GB" sz="1400" b="0" dirty="0"/>
          </a:p>
          <a:p>
            <a:pPr marL="0" indent="0">
              <a:spcBef>
                <a:spcPct val="0"/>
              </a:spcBef>
              <a:buNone/>
            </a:pPr>
            <a:r>
              <a:rPr lang="en-GB" sz="1600" dirty="0" smtClean="0">
                <a:solidFill>
                  <a:schemeClr val="tx2"/>
                </a:solidFill>
                <a:latin typeface="+mj-lt"/>
                <a:ea typeface="+mj-ea"/>
                <a:cs typeface="+mj-cs"/>
              </a:rPr>
              <a:t>Retention </a:t>
            </a:r>
          </a:p>
          <a:p>
            <a:pPr>
              <a:spcBef>
                <a:spcPct val="0"/>
              </a:spcBef>
            </a:pPr>
            <a:r>
              <a:rPr lang="en-GB" sz="1400" b="0" dirty="0">
                <a:latin typeface="+mj-lt"/>
                <a:ea typeface="+mj-ea"/>
                <a:cs typeface="+mj-cs"/>
              </a:rPr>
              <a:t>T levels will be full time 2 year </a:t>
            </a:r>
            <a:r>
              <a:rPr lang="en-GB" sz="1400" b="0" dirty="0" smtClean="0">
                <a:latin typeface="+mj-lt"/>
                <a:ea typeface="+mj-ea"/>
                <a:cs typeface="+mj-cs"/>
              </a:rPr>
              <a:t>programmes. </a:t>
            </a:r>
            <a:endParaRPr lang="en-GB" sz="1400" b="0" dirty="0">
              <a:latin typeface="+mj-lt"/>
              <a:ea typeface="+mj-ea"/>
              <a:cs typeface="+mj-cs"/>
            </a:endParaRPr>
          </a:p>
          <a:p>
            <a:pPr>
              <a:spcBef>
                <a:spcPct val="0"/>
              </a:spcBef>
            </a:pPr>
            <a:r>
              <a:rPr lang="en-GB" sz="1400" b="0" dirty="0">
                <a:latin typeface="+mj-lt"/>
                <a:ea typeface="+mj-ea"/>
                <a:cs typeface="+mj-cs"/>
              </a:rPr>
              <a:t>In keeping with current arrangements students on T Levels who complete their first year will attract full funding for that </a:t>
            </a:r>
            <a:r>
              <a:rPr lang="en-GB" sz="1400" b="0" dirty="0" smtClean="0">
                <a:latin typeface="+mj-lt"/>
                <a:ea typeface="+mj-ea"/>
                <a:cs typeface="+mj-cs"/>
              </a:rPr>
              <a:t>year.</a:t>
            </a:r>
            <a:endParaRPr lang="en-GB" sz="1400" b="0" dirty="0">
              <a:latin typeface="+mj-lt"/>
              <a:ea typeface="+mj-ea"/>
              <a:cs typeface="+mj-cs"/>
            </a:endParaRPr>
          </a:p>
          <a:p>
            <a:pPr>
              <a:spcBef>
                <a:spcPct val="0"/>
              </a:spcBef>
            </a:pPr>
            <a:r>
              <a:rPr lang="en-GB" sz="1400" b="0" dirty="0">
                <a:latin typeface="+mj-lt"/>
                <a:ea typeface="+mj-ea"/>
                <a:cs typeface="+mj-cs"/>
              </a:rPr>
              <a:t>Students who pass the qualifying period but do not complete the full year will attract 50% of </a:t>
            </a:r>
            <a:r>
              <a:rPr lang="en-GB" sz="1400" b="0" dirty="0" smtClean="0">
                <a:latin typeface="+mj-lt"/>
                <a:ea typeface="+mj-ea"/>
                <a:cs typeface="+mj-cs"/>
              </a:rPr>
              <a:t>funding. </a:t>
            </a:r>
            <a:endParaRPr lang="en-GB" sz="1400" b="0" dirty="0">
              <a:latin typeface="+mj-lt"/>
              <a:ea typeface="+mj-ea"/>
              <a:cs typeface="+mj-cs"/>
            </a:endParaRPr>
          </a:p>
          <a:p>
            <a:pPr>
              <a:spcBef>
                <a:spcPct val="0"/>
              </a:spcBef>
            </a:pPr>
            <a:r>
              <a:rPr lang="en-GB" sz="1400" b="0" dirty="0">
                <a:latin typeface="+mj-lt"/>
                <a:ea typeface="+mj-ea"/>
                <a:cs typeface="+mj-cs"/>
              </a:rPr>
              <a:t>We will incorporate T Level students into the approach of calculating a retention rate at student level and aggregating up to an institution retention factor </a:t>
            </a:r>
          </a:p>
        </p:txBody>
      </p:sp>
    </p:spTree>
    <p:extLst>
      <p:ext uri="{BB962C8B-B14F-4D97-AF65-F5344CB8AC3E}">
        <p14:creationId xmlns:p14="http://schemas.microsoft.com/office/powerpoint/2010/main" val="1700083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88640"/>
            <a:ext cx="7775575" cy="648072"/>
          </a:xfrm>
        </p:spPr>
        <p:txBody>
          <a:bodyPr/>
          <a:lstStyle/>
          <a:p>
            <a:r>
              <a:rPr lang="en-GB" dirty="0" smtClean="0"/>
              <a:t>Formula </a:t>
            </a:r>
            <a:r>
              <a:rPr lang="en-GB" dirty="0"/>
              <a:t>factors</a:t>
            </a:r>
          </a:p>
        </p:txBody>
      </p:sp>
      <p:sp>
        <p:nvSpPr>
          <p:cNvPr id="3" name="Content Placeholder 2"/>
          <p:cNvSpPr>
            <a:spLocks noGrp="1"/>
          </p:cNvSpPr>
          <p:nvPr>
            <p:ph idx="1"/>
          </p:nvPr>
        </p:nvSpPr>
        <p:spPr>
          <a:xfrm>
            <a:off x="684212" y="764704"/>
            <a:ext cx="7775575" cy="5544616"/>
          </a:xfrm>
        </p:spPr>
        <p:txBody>
          <a:bodyPr/>
          <a:lstStyle/>
          <a:p>
            <a:pPr marL="0" indent="0">
              <a:buNone/>
            </a:pPr>
            <a:r>
              <a:rPr lang="en-GB" sz="1600" dirty="0" smtClean="0">
                <a:solidFill>
                  <a:schemeClr val="tx2"/>
                </a:solidFill>
              </a:rPr>
              <a:t>Level 2 maths and English funding</a:t>
            </a:r>
          </a:p>
          <a:p>
            <a:r>
              <a:rPr lang="en-GB" sz="1400" b="0" dirty="0" smtClean="0"/>
              <a:t>Level </a:t>
            </a:r>
            <a:r>
              <a:rPr lang="en-GB" sz="1400" b="0" dirty="0"/>
              <a:t>2 maths and English funding will be included into the funding formula after PCW so will not attract the uplift </a:t>
            </a:r>
          </a:p>
          <a:p>
            <a:r>
              <a:rPr lang="en-GB" sz="1400" b="0" dirty="0"/>
              <a:t>Will be included before disadvantage funding so will be uplifted by disadvantage block 1 and the area cost allowance </a:t>
            </a:r>
          </a:p>
          <a:p>
            <a:r>
              <a:rPr lang="en-GB" sz="1400" b="0" dirty="0"/>
              <a:t>When data for students on T levels who do not hold a GCSE grade 4 (or above) or a level 2 Functional Skills qualification in maths and or English by the start of their T Level we will use lagged prior attainment data</a:t>
            </a:r>
          </a:p>
          <a:p>
            <a:r>
              <a:rPr lang="en-GB" sz="1400" b="0" dirty="0"/>
              <a:t>In the interim we will used lagged data for students from historical data studying equivalent level 3 technical programmes without either of the above level of prior attainment</a:t>
            </a:r>
            <a:endParaRPr lang="en-GB" sz="1400" dirty="0"/>
          </a:p>
          <a:p>
            <a:pPr marL="0" indent="0">
              <a:buNone/>
            </a:pPr>
            <a:r>
              <a:rPr lang="en-GB" sz="1600" spc="-15" dirty="0" smtClean="0">
                <a:solidFill>
                  <a:schemeClr val="tx2"/>
                </a:solidFill>
              </a:rPr>
              <a:t>Programme </a:t>
            </a:r>
            <a:r>
              <a:rPr lang="en-GB" sz="1600" spc="-15" dirty="0">
                <a:solidFill>
                  <a:schemeClr val="tx2"/>
                </a:solidFill>
              </a:rPr>
              <a:t>cost weighting (PCW) </a:t>
            </a:r>
            <a:endParaRPr lang="en-GB" sz="1600" spc="-15" dirty="0" smtClean="0">
              <a:solidFill>
                <a:schemeClr val="tx2"/>
              </a:solidFill>
            </a:endParaRPr>
          </a:p>
          <a:p>
            <a:pPr marL="0" indent="0">
              <a:buNone/>
            </a:pPr>
            <a:r>
              <a:rPr lang="en-GB" sz="1400" b="0" dirty="0" smtClean="0"/>
              <a:t>The </a:t>
            </a:r>
            <a:r>
              <a:rPr lang="en-GB" sz="1400" b="0" dirty="0"/>
              <a:t>current PCWs mapped to each T Level are shown in Annex B, </a:t>
            </a:r>
            <a:r>
              <a:rPr lang="en-GB" sz="1400" b="0" dirty="0" smtClean="0"/>
              <a:t>of the consultation document </a:t>
            </a:r>
          </a:p>
          <a:p>
            <a:r>
              <a:rPr lang="en-GB" sz="1400" b="0" dirty="0" smtClean="0"/>
              <a:t>We </a:t>
            </a:r>
            <a:r>
              <a:rPr lang="en-GB" sz="1400" b="0" dirty="0"/>
              <a:t>don’t yet know if these weights are appropriate for T Levels. </a:t>
            </a:r>
            <a:endParaRPr lang="en-GB" sz="1400" b="0" dirty="0" smtClean="0"/>
          </a:p>
          <a:p>
            <a:r>
              <a:rPr lang="en-GB" sz="1400" b="0" dirty="0" smtClean="0"/>
              <a:t>We </a:t>
            </a:r>
            <a:r>
              <a:rPr lang="en-GB" sz="1400" b="0" dirty="0"/>
              <a:t>will undertake a piece of work over the coming months to</a:t>
            </a:r>
            <a:endParaRPr lang="en-GB" sz="1400" b="0" dirty="0" smtClean="0"/>
          </a:p>
          <a:p>
            <a:pPr lvl="1"/>
            <a:r>
              <a:rPr lang="en-GB" sz="1400" b="0" dirty="0" smtClean="0"/>
              <a:t>identify </a:t>
            </a:r>
            <a:r>
              <a:rPr lang="en-GB" sz="1400" b="0" dirty="0"/>
              <a:t>any changes that need to be made to the PCW rates and / or mapping to the T Levels, </a:t>
            </a:r>
            <a:endParaRPr lang="en-GB" sz="1400" b="0" dirty="0" smtClean="0"/>
          </a:p>
          <a:p>
            <a:pPr lvl="1"/>
            <a:r>
              <a:rPr lang="en-GB" sz="1400" b="0" dirty="0" smtClean="0"/>
              <a:t>consider </a:t>
            </a:r>
            <a:r>
              <a:rPr lang="en-GB" sz="1400" b="0" dirty="0"/>
              <a:t>if we can better distribute the funding available rather than increasing the money for PCWs. </a:t>
            </a:r>
            <a:endParaRPr lang="en-GB" sz="1400" dirty="0"/>
          </a:p>
          <a:p>
            <a:pPr lvl="1"/>
            <a:endParaRPr lang="en-GB" sz="1400" b="0" dirty="0"/>
          </a:p>
          <a:p>
            <a:pPr marL="457200" lvl="1" indent="0">
              <a:buNone/>
            </a:pPr>
            <a:endParaRPr lang="en-GB" sz="1400" b="0" dirty="0" smtClean="0"/>
          </a:p>
        </p:txBody>
      </p:sp>
    </p:spTree>
    <p:extLst>
      <p:ext uri="{BB962C8B-B14F-4D97-AF65-F5344CB8AC3E}">
        <p14:creationId xmlns:p14="http://schemas.microsoft.com/office/powerpoint/2010/main" val="509976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333374"/>
            <a:ext cx="7920236" cy="791370"/>
          </a:xfrm>
        </p:spPr>
        <p:txBody>
          <a:bodyPr/>
          <a:lstStyle/>
          <a:p>
            <a:r>
              <a:rPr lang="en-GB" dirty="0" smtClean="0"/>
              <a:t/>
            </a:r>
            <a:br>
              <a:rPr lang="en-GB" dirty="0" smtClean="0"/>
            </a:br>
            <a:r>
              <a:rPr lang="en-GB" dirty="0" smtClean="0"/>
              <a:t>Formula factors </a:t>
            </a:r>
            <a:r>
              <a:rPr lang="en-GB" dirty="0"/>
              <a:t/>
            </a:r>
            <a:br>
              <a:rPr lang="en-GB" dirty="0"/>
            </a:br>
            <a:endParaRPr lang="en-GB" dirty="0"/>
          </a:p>
        </p:txBody>
      </p:sp>
      <p:sp>
        <p:nvSpPr>
          <p:cNvPr id="3" name="Content Placeholder 2"/>
          <p:cNvSpPr>
            <a:spLocks noGrp="1"/>
          </p:cNvSpPr>
          <p:nvPr>
            <p:ph idx="1"/>
          </p:nvPr>
        </p:nvSpPr>
        <p:spPr>
          <a:xfrm>
            <a:off x="539552" y="980728"/>
            <a:ext cx="7920235" cy="4896197"/>
          </a:xfrm>
        </p:spPr>
        <p:txBody>
          <a:bodyPr/>
          <a:lstStyle/>
          <a:p>
            <a:pPr marL="0" indent="0">
              <a:buNone/>
            </a:pPr>
            <a:r>
              <a:rPr lang="en-GB" dirty="0" smtClean="0">
                <a:solidFill>
                  <a:schemeClr val="tx2"/>
                </a:solidFill>
              </a:rPr>
              <a:t>Disadvantage funding </a:t>
            </a:r>
            <a:r>
              <a:rPr lang="en-GB" b="0" dirty="0" smtClean="0">
                <a:solidFill>
                  <a:schemeClr val="tx2"/>
                </a:solidFill>
              </a:rPr>
              <a:t> </a:t>
            </a:r>
            <a:endParaRPr lang="en-GB" b="0" dirty="0">
              <a:solidFill>
                <a:schemeClr val="tx2"/>
              </a:solidFill>
            </a:endParaRPr>
          </a:p>
          <a:p>
            <a:r>
              <a:rPr lang="en-GB" sz="1800" dirty="0" smtClean="0">
                <a:solidFill>
                  <a:srgbClr val="104F75"/>
                </a:solidFill>
                <a:latin typeface="+mj-lt"/>
                <a:ea typeface="+mj-ea"/>
                <a:cs typeface="+mj-cs"/>
              </a:rPr>
              <a:t>Disadvantage </a:t>
            </a:r>
            <a:r>
              <a:rPr lang="en-GB" sz="1800" dirty="0">
                <a:solidFill>
                  <a:srgbClr val="104F75"/>
                </a:solidFill>
                <a:latin typeface="+mj-lt"/>
                <a:ea typeface="+mj-ea"/>
                <a:cs typeface="+mj-cs"/>
              </a:rPr>
              <a:t>Block 1 </a:t>
            </a:r>
            <a:r>
              <a:rPr lang="en-GB" sz="1800" b="0" dirty="0"/>
              <a:t>-  the calculation for disadvantage block 1 will remain the same as for study programmes using the same postcode uplift factors based on student </a:t>
            </a:r>
            <a:r>
              <a:rPr lang="en-GB" sz="1800" b="0" dirty="0" smtClean="0"/>
              <a:t>residency.</a:t>
            </a:r>
          </a:p>
          <a:p>
            <a:r>
              <a:rPr lang="en-GB" sz="1800" b="0" dirty="0" smtClean="0"/>
              <a:t>This </a:t>
            </a:r>
            <a:r>
              <a:rPr lang="en-GB" sz="1800" b="0" dirty="0"/>
              <a:t>means the higher funding rate for T </a:t>
            </a:r>
            <a:r>
              <a:rPr lang="en-GB" sz="1800" b="0" dirty="0" smtClean="0"/>
              <a:t>Level </a:t>
            </a:r>
            <a:r>
              <a:rPr lang="en-GB" sz="1800" b="0" dirty="0"/>
              <a:t>students will be uplifted by the Disadvantage Block 1 factor resulting in a higher level of disadvantage funding for T L</a:t>
            </a:r>
            <a:r>
              <a:rPr lang="en-GB" sz="1800" b="0" dirty="0" smtClean="0"/>
              <a:t>evel students.</a:t>
            </a:r>
          </a:p>
          <a:p>
            <a:r>
              <a:rPr lang="en-GB" sz="1800" dirty="0" smtClean="0">
                <a:solidFill>
                  <a:srgbClr val="104F75"/>
                </a:solidFill>
                <a:latin typeface="+mj-lt"/>
                <a:ea typeface="+mj-ea"/>
                <a:cs typeface="+mj-cs"/>
              </a:rPr>
              <a:t>Disadvantage </a:t>
            </a:r>
            <a:r>
              <a:rPr lang="en-GB" sz="1800" dirty="0">
                <a:solidFill>
                  <a:srgbClr val="104F75"/>
                </a:solidFill>
                <a:latin typeface="+mj-lt"/>
                <a:ea typeface="+mj-ea"/>
                <a:cs typeface="+mj-cs"/>
              </a:rPr>
              <a:t>Block 2 </a:t>
            </a:r>
            <a:r>
              <a:rPr lang="en-GB" sz="1800" b="0" dirty="0"/>
              <a:t>– the calculation for disadvantage block 2, again, will remain the same as for study programmes using the same prior attainment data. </a:t>
            </a:r>
            <a:endParaRPr lang="en-GB" sz="1800" b="0" dirty="0" smtClean="0"/>
          </a:p>
          <a:p>
            <a:r>
              <a:rPr lang="en-GB" sz="1800" b="0" dirty="0" smtClean="0"/>
              <a:t>However </a:t>
            </a:r>
            <a:r>
              <a:rPr lang="en-GB" sz="1800" b="0" dirty="0"/>
              <a:t>a higher rate of £600 per instance will apply to </a:t>
            </a:r>
            <a:r>
              <a:rPr lang="en-GB" sz="1800" b="0" dirty="0" smtClean="0"/>
              <a:t>T </a:t>
            </a:r>
            <a:r>
              <a:rPr lang="en-GB" sz="1800" b="0" dirty="0"/>
              <a:t>L</a:t>
            </a:r>
            <a:r>
              <a:rPr lang="en-GB" sz="1800" b="0" dirty="0" smtClean="0"/>
              <a:t>evel </a:t>
            </a:r>
            <a:r>
              <a:rPr lang="en-GB" sz="1800" b="0" dirty="0"/>
              <a:t>students meaning they are funded at a higher level commensurate with the higher T </a:t>
            </a:r>
            <a:r>
              <a:rPr lang="en-GB" sz="1800" b="0" dirty="0" smtClean="0"/>
              <a:t>Level </a:t>
            </a:r>
            <a:r>
              <a:rPr lang="en-GB" sz="1800" b="0" dirty="0"/>
              <a:t>funding </a:t>
            </a:r>
            <a:r>
              <a:rPr lang="en-GB" sz="1800" b="0" dirty="0" smtClean="0"/>
              <a:t>rate. </a:t>
            </a:r>
            <a:endParaRPr lang="en-GB" sz="1800" dirty="0"/>
          </a:p>
        </p:txBody>
      </p:sp>
    </p:spTree>
    <p:extLst>
      <p:ext uri="{BB962C8B-B14F-4D97-AF65-F5344CB8AC3E}">
        <p14:creationId xmlns:p14="http://schemas.microsoft.com/office/powerpoint/2010/main" val="1911878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7" y="333374"/>
            <a:ext cx="8136261" cy="791370"/>
          </a:xfrm>
        </p:spPr>
        <p:txBody>
          <a:bodyPr/>
          <a:lstStyle/>
          <a:p>
            <a:r>
              <a:rPr lang="en-GB" dirty="0" smtClean="0"/>
              <a:t/>
            </a:r>
            <a:br>
              <a:rPr lang="en-GB" dirty="0" smtClean="0"/>
            </a:br>
            <a:r>
              <a:rPr lang="en-GB" dirty="0" smtClean="0"/>
              <a:t>Formula factors </a:t>
            </a:r>
            <a:r>
              <a:rPr lang="en-GB" dirty="0"/>
              <a:t/>
            </a:r>
            <a:br>
              <a:rPr lang="en-GB" dirty="0"/>
            </a:br>
            <a:endParaRPr lang="en-GB" dirty="0"/>
          </a:p>
        </p:txBody>
      </p:sp>
      <p:sp>
        <p:nvSpPr>
          <p:cNvPr id="3" name="Content Placeholder 2"/>
          <p:cNvSpPr>
            <a:spLocks noGrp="1"/>
          </p:cNvSpPr>
          <p:nvPr>
            <p:ph idx="1"/>
          </p:nvPr>
        </p:nvSpPr>
        <p:spPr>
          <a:xfrm>
            <a:off x="395536" y="1052736"/>
            <a:ext cx="8496944" cy="4824189"/>
          </a:xfrm>
        </p:spPr>
        <p:txBody>
          <a:bodyPr/>
          <a:lstStyle/>
          <a:p>
            <a:pPr marL="0" indent="0">
              <a:buNone/>
            </a:pPr>
            <a:r>
              <a:rPr lang="en-GB" sz="1800" dirty="0">
                <a:solidFill>
                  <a:schemeClr val="tx2"/>
                </a:solidFill>
              </a:rPr>
              <a:t>Large programme uplift (LPU) </a:t>
            </a:r>
            <a:endParaRPr lang="en-GB" sz="1800" dirty="0" smtClean="0">
              <a:solidFill>
                <a:schemeClr val="tx2"/>
              </a:solidFill>
            </a:endParaRPr>
          </a:p>
          <a:p>
            <a:pPr>
              <a:lnSpc>
                <a:spcPct val="100000"/>
              </a:lnSpc>
            </a:pPr>
            <a:r>
              <a:rPr lang="en-GB" sz="1600" b="0" dirty="0" smtClean="0"/>
              <a:t>T </a:t>
            </a:r>
            <a:r>
              <a:rPr lang="en-GB" sz="1600" b="0" dirty="0"/>
              <a:t>level students should be able to choose to take an A level as well as their T </a:t>
            </a:r>
            <a:r>
              <a:rPr lang="en-GB" sz="1600" b="0" dirty="0" smtClean="0"/>
              <a:t>Level.</a:t>
            </a:r>
            <a:br>
              <a:rPr lang="en-GB" sz="1600" b="0" dirty="0" smtClean="0"/>
            </a:br>
            <a:endParaRPr lang="en-GB" sz="1600" b="0" dirty="0"/>
          </a:p>
          <a:p>
            <a:pPr>
              <a:lnSpc>
                <a:spcPct val="100000"/>
              </a:lnSpc>
            </a:pPr>
            <a:r>
              <a:rPr lang="en-GB" sz="1600" b="0" dirty="0"/>
              <a:t>We plan to include LPU payments for students doing an A level at the same time as their T level. Students will be required to achieve the minimum grade required. An indicative lagged uplift of £800 covering the 2 years will apply for a single A level. If exceptionally a student takes 2 A levels an uplift of £1600 over 2 years.</a:t>
            </a:r>
          </a:p>
          <a:p>
            <a:pPr marL="0" indent="0">
              <a:buNone/>
            </a:pPr>
            <a:r>
              <a:rPr lang="en-GB" sz="1800" dirty="0" smtClean="0">
                <a:solidFill>
                  <a:schemeClr val="tx2"/>
                </a:solidFill>
              </a:rPr>
              <a:t>Advanced </a:t>
            </a:r>
            <a:r>
              <a:rPr lang="en-GB" sz="1800" dirty="0">
                <a:solidFill>
                  <a:schemeClr val="tx2"/>
                </a:solidFill>
              </a:rPr>
              <a:t>maths premium</a:t>
            </a:r>
          </a:p>
          <a:p>
            <a:pPr>
              <a:lnSpc>
                <a:spcPct val="100000"/>
              </a:lnSpc>
            </a:pPr>
            <a:r>
              <a:rPr lang="en-GB" sz="1600" b="0" dirty="0"/>
              <a:t>Funding available where providers expand the number of students taking level 3 </a:t>
            </a:r>
            <a:r>
              <a:rPr lang="en-GB" sz="1600" b="0" dirty="0" smtClean="0"/>
              <a:t>maths. </a:t>
            </a:r>
            <a:endParaRPr lang="en-GB" sz="1600" b="0" dirty="0"/>
          </a:p>
          <a:p>
            <a:pPr>
              <a:lnSpc>
                <a:spcPct val="100000"/>
              </a:lnSpc>
            </a:pPr>
            <a:r>
              <a:rPr lang="en-GB" sz="1600" b="0" dirty="0"/>
              <a:t>The criteria currently used for LPU and Advanced maths premium are available at the link at </a:t>
            </a:r>
            <a:r>
              <a:rPr lang="en-GB" sz="1800" b="0" dirty="0"/>
              <a:t>the end of this presentation</a:t>
            </a:r>
            <a:r>
              <a:rPr lang="en-GB" sz="1800" b="0" dirty="0" smtClean="0"/>
              <a:t>.</a:t>
            </a:r>
            <a:endParaRPr lang="en-GB" sz="1800" b="0" dirty="0"/>
          </a:p>
          <a:p>
            <a:pPr marL="0" indent="0">
              <a:buNone/>
            </a:pPr>
            <a:r>
              <a:rPr lang="en-GB" sz="1800" dirty="0" smtClean="0">
                <a:solidFill>
                  <a:schemeClr val="tx2"/>
                </a:solidFill>
              </a:rPr>
              <a:t>Area </a:t>
            </a:r>
            <a:r>
              <a:rPr lang="en-GB" sz="1800" dirty="0">
                <a:solidFill>
                  <a:schemeClr val="tx2"/>
                </a:solidFill>
              </a:rPr>
              <a:t>Cost allowance</a:t>
            </a:r>
            <a:endParaRPr lang="en-GB" sz="1800" b="0" dirty="0" smtClean="0">
              <a:solidFill>
                <a:schemeClr val="tx2"/>
              </a:solidFill>
            </a:endParaRPr>
          </a:p>
          <a:p>
            <a:pPr>
              <a:lnSpc>
                <a:spcPct val="100000"/>
              </a:lnSpc>
            </a:pPr>
            <a:r>
              <a:rPr lang="en-GB" sz="1600" b="0" dirty="0"/>
              <a:t>The extra funding that will be provided for the new and larger T Level programmes will be uplifted by area cost </a:t>
            </a:r>
            <a:r>
              <a:rPr lang="en-GB" sz="1600" b="0" dirty="0" smtClean="0"/>
              <a:t>allowance. </a:t>
            </a:r>
            <a:endParaRPr lang="en-GB" sz="1600" b="0" dirty="0"/>
          </a:p>
          <a:p>
            <a:pPr marL="0" indent="0">
              <a:buNone/>
            </a:pPr>
            <a:endParaRPr lang="en-GB" sz="1600" b="0" dirty="0"/>
          </a:p>
        </p:txBody>
      </p:sp>
    </p:spTree>
    <p:extLst>
      <p:ext uri="{BB962C8B-B14F-4D97-AF65-F5344CB8AC3E}">
        <p14:creationId xmlns:p14="http://schemas.microsoft.com/office/powerpoint/2010/main" val="1428624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404665"/>
            <a:ext cx="7775575" cy="864096"/>
          </a:xfrm>
        </p:spPr>
        <p:txBody>
          <a:bodyPr/>
          <a:lstStyle/>
          <a:p>
            <a:r>
              <a:rPr lang="en-GB" sz="4000" dirty="0" smtClean="0"/>
              <a:t>The </a:t>
            </a:r>
            <a:r>
              <a:rPr lang="en-GB" sz="4000" dirty="0"/>
              <a:t>local offer </a:t>
            </a:r>
          </a:p>
        </p:txBody>
      </p:sp>
      <p:sp>
        <p:nvSpPr>
          <p:cNvPr id="5" name="Content Placeholder 4"/>
          <p:cNvSpPr>
            <a:spLocks noGrp="1"/>
          </p:cNvSpPr>
          <p:nvPr>
            <p:ph idx="1"/>
          </p:nvPr>
        </p:nvSpPr>
        <p:spPr>
          <a:xfrm>
            <a:off x="684212" y="1268761"/>
            <a:ext cx="7775575" cy="4752527"/>
          </a:xfrm>
          <a:noFill/>
          <a:ln>
            <a:noFill/>
          </a:ln>
        </p:spPr>
        <p:txBody>
          <a:bodyPr/>
          <a:lstStyle/>
          <a:p>
            <a:pPr marL="0" indent="0">
              <a:buNone/>
            </a:pPr>
            <a:r>
              <a:rPr lang="en-GB" sz="2200" dirty="0" smtClean="0"/>
              <a:t>Ensuring </a:t>
            </a:r>
            <a:r>
              <a:rPr lang="en-GB" sz="2200" dirty="0"/>
              <a:t>T Level provision is responsive to local needs </a:t>
            </a:r>
            <a:endParaRPr lang="en-GB" sz="2200" dirty="0" smtClean="0"/>
          </a:p>
          <a:p>
            <a:r>
              <a:rPr lang="en-GB" sz="2200" b="0" dirty="0" smtClean="0"/>
              <a:t>Building on existing relationships between local bodies, employers and T level providers – encouraging discussion on local needs and setting up industry </a:t>
            </a:r>
            <a:r>
              <a:rPr lang="en-GB" sz="2200" b="0" dirty="0"/>
              <a:t>placements. </a:t>
            </a:r>
            <a:endParaRPr lang="en-GB" sz="2200" b="0" dirty="0" smtClean="0"/>
          </a:p>
          <a:p>
            <a:r>
              <a:rPr lang="en-GB" sz="2200" b="0" dirty="0" smtClean="0"/>
              <a:t>Skills </a:t>
            </a:r>
            <a:r>
              <a:rPr lang="en-GB" sz="2200" b="0" dirty="0"/>
              <a:t>Advisory Panels (SAPs) </a:t>
            </a:r>
            <a:r>
              <a:rPr lang="en-GB" sz="2200" b="0" dirty="0" smtClean="0"/>
              <a:t>to provide local </a:t>
            </a:r>
            <a:r>
              <a:rPr lang="en-GB" sz="2200" b="0" dirty="0"/>
              <a:t>areas </a:t>
            </a:r>
            <a:r>
              <a:rPr lang="en-GB" sz="2200" b="0" dirty="0" smtClean="0"/>
              <a:t>with the expertise </a:t>
            </a:r>
            <a:r>
              <a:rPr lang="en-GB" sz="2200" b="0" dirty="0"/>
              <a:t>to address skill </a:t>
            </a:r>
            <a:r>
              <a:rPr lang="en-GB" sz="2200" b="0" dirty="0" smtClean="0"/>
              <a:t>shortages.  </a:t>
            </a:r>
          </a:p>
          <a:p>
            <a:r>
              <a:rPr lang="en-GB" sz="2200" b="0" dirty="0"/>
              <a:t>Providers will be able to offer a range of T Levels locally that meet local and regional skills priorities, whilst at the same time take account of other factors such as student choice, breadth of provision, geographical mobility, and social mobility. </a:t>
            </a:r>
            <a:endParaRPr lang="en-GB" sz="2200" b="0" dirty="0" smtClean="0"/>
          </a:p>
          <a:p>
            <a:pPr marL="0" indent="0">
              <a:buNone/>
            </a:pPr>
            <a:endParaRPr lang="en-GB" b="0" dirty="0"/>
          </a:p>
          <a:p>
            <a:endParaRPr lang="en-GB" b="0" dirty="0" smtClean="0"/>
          </a:p>
          <a:p>
            <a:endParaRPr lang="en-GB" sz="1400" b="0" dirty="0"/>
          </a:p>
        </p:txBody>
      </p:sp>
      <p:sp>
        <p:nvSpPr>
          <p:cNvPr id="2" name="Rectangle 1"/>
          <p:cNvSpPr/>
          <p:nvPr/>
        </p:nvSpPr>
        <p:spPr>
          <a:xfrm>
            <a:off x="899592" y="4149080"/>
            <a:ext cx="734481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3395247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404665"/>
            <a:ext cx="7775575" cy="864096"/>
          </a:xfrm>
        </p:spPr>
        <p:txBody>
          <a:bodyPr/>
          <a:lstStyle/>
          <a:p>
            <a:r>
              <a:rPr lang="en-GB" sz="4000" dirty="0" smtClean="0"/>
              <a:t>The </a:t>
            </a:r>
            <a:r>
              <a:rPr lang="en-GB" sz="4000" dirty="0"/>
              <a:t>local offer </a:t>
            </a:r>
          </a:p>
        </p:txBody>
      </p:sp>
      <p:sp>
        <p:nvSpPr>
          <p:cNvPr id="5" name="Content Placeholder 4"/>
          <p:cNvSpPr>
            <a:spLocks noGrp="1"/>
          </p:cNvSpPr>
          <p:nvPr>
            <p:ph idx="1"/>
          </p:nvPr>
        </p:nvSpPr>
        <p:spPr>
          <a:xfrm>
            <a:off x="684212" y="1340768"/>
            <a:ext cx="7775575" cy="4608512"/>
          </a:xfrm>
          <a:noFill/>
          <a:ln>
            <a:noFill/>
          </a:ln>
        </p:spPr>
        <p:txBody>
          <a:bodyPr/>
          <a:lstStyle/>
          <a:p>
            <a:pPr marL="0" indent="0">
              <a:buNone/>
            </a:pPr>
            <a:r>
              <a:rPr lang="en-GB" sz="2400" dirty="0" smtClean="0"/>
              <a:t>Ensuring </a:t>
            </a:r>
            <a:r>
              <a:rPr lang="en-GB" sz="2400" dirty="0"/>
              <a:t>student choice is not limited </a:t>
            </a:r>
          </a:p>
          <a:p>
            <a:r>
              <a:rPr lang="en-GB" sz="2400" b="0" dirty="0"/>
              <a:t>Supporting young people to develop the sort of skills that will get them a good career in the future. </a:t>
            </a:r>
          </a:p>
          <a:p>
            <a:r>
              <a:rPr lang="en-GB" sz="2400" b="0" dirty="0"/>
              <a:t>Ensuring effective careers advice and guidance through our  </a:t>
            </a:r>
            <a:r>
              <a:rPr lang="en-GB" sz="2400" b="0" dirty="0">
                <a:hlinkClick r:id="rId3"/>
              </a:rPr>
              <a:t>careers </a:t>
            </a:r>
            <a:r>
              <a:rPr lang="en-GB" sz="2400" b="0" dirty="0" smtClean="0">
                <a:hlinkClick r:id="rId3"/>
              </a:rPr>
              <a:t>strategy</a:t>
            </a:r>
            <a:r>
              <a:rPr lang="en-GB" sz="2400" b="0" dirty="0" smtClean="0"/>
              <a:t>.</a:t>
            </a:r>
            <a:endParaRPr lang="en-GB" sz="2400" b="0" dirty="0"/>
          </a:p>
          <a:p>
            <a:r>
              <a:rPr lang="en-GB" sz="2400" b="0" dirty="0"/>
              <a:t>Supporting young people choose the path that is right for them – ensuring access to a full range of information, including local opportunities. </a:t>
            </a:r>
          </a:p>
          <a:p>
            <a:pPr marL="0" indent="0">
              <a:buNone/>
            </a:pPr>
            <a:endParaRPr lang="en-GB" b="0" dirty="0"/>
          </a:p>
          <a:p>
            <a:endParaRPr lang="en-GB" b="0" dirty="0" smtClean="0"/>
          </a:p>
          <a:p>
            <a:endParaRPr lang="en-GB" sz="1400" b="0" dirty="0"/>
          </a:p>
        </p:txBody>
      </p:sp>
      <p:sp>
        <p:nvSpPr>
          <p:cNvPr id="2" name="Rectangle 1"/>
          <p:cNvSpPr/>
          <p:nvPr/>
        </p:nvSpPr>
        <p:spPr>
          <a:xfrm>
            <a:off x="899592" y="4149080"/>
            <a:ext cx="734481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178654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t>
            </a:r>
            <a:endParaRPr lang="en-GB" dirty="0"/>
          </a:p>
        </p:txBody>
      </p:sp>
      <p:graphicFrame>
        <p:nvGraphicFramePr>
          <p:cNvPr id="5" name="Content Placeholder 4"/>
          <p:cNvGraphicFramePr>
            <a:graphicFrameLocks noGrp="1"/>
          </p:cNvGraphicFramePr>
          <p:nvPr>
            <p:ph idx="1"/>
            <p:extLst/>
          </p:nvPr>
        </p:nvGraphicFramePr>
        <p:xfrm>
          <a:off x="684213" y="1124744"/>
          <a:ext cx="7848228" cy="4190363"/>
        </p:xfrm>
        <a:graphic>
          <a:graphicData uri="http://schemas.openxmlformats.org/drawingml/2006/table">
            <a:tbl>
              <a:tblPr firstRow="1" bandRow="1">
                <a:tableStyleId>{5C22544A-7EE6-4342-B048-85BDC9FD1C3A}</a:tableStyleId>
              </a:tblPr>
              <a:tblGrid>
                <a:gridCol w="1961731">
                  <a:extLst>
                    <a:ext uri="{9D8B030D-6E8A-4147-A177-3AD203B41FA5}">
                      <a16:colId xmlns:a16="http://schemas.microsoft.com/office/drawing/2014/main" val="819214151"/>
                    </a:ext>
                  </a:extLst>
                </a:gridCol>
                <a:gridCol w="5886497">
                  <a:extLst>
                    <a:ext uri="{9D8B030D-6E8A-4147-A177-3AD203B41FA5}">
                      <a16:colId xmlns:a16="http://schemas.microsoft.com/office/drawing/2014/main" val="811849302"/>
                    </a:ext>
                  </a:extLst>
                </a:gridCol>
              </a:tblGrid>
              <a:tr h="517987">
                <a:tc>
                  <a:txBody>
                    <a:bodyPr/>
                    <a:lstStyle/>
                    <a:p>
                      <a:r>
                        <a:rPr lang="en-GB" dirty="0" smtClean="0"/>
                        <a:t>Date</a:t>
                      </a:r>
                      <a:r>
                        <a:rPr lang="en-GB" baseline="0" dirty="0" smtClean="0"/>
                        <a:t> </a:t>
                      </a:r>
                      <a:endParaRPr lang="en-GB" dirty="0"/>
                    </a:p>
                  </a:txBody>
                  <a:tcPr/>
                </a:tc>
                <a:tc>
                  <a:txBody>
                    <a:bodyPr/>
                    <a:lstStyle/>
                    <a:p>
                      <a:r>
                        <a:rPr lang="en-GB" dirty="0" smtClean="0"/>
                        <a:t>Key activities </a:t>
                      </a:r>
                      <a:endParaRPr lang="en-GB" dirty="0"/>
                    </a:p>
                  </a:txBody>
                  <a:tcPr/>
                </a:tc>
                <a:extLst>
                  <a:ext uri="{0D108BD9-81ED-4DB2-BD59-A6C34878D82A}">
                    <a16:rowId xmlns:a16="http://schemas.microsoft.com/office/drawing/2014/main" val="3005983885"/>
                  </a:ext>
                </a:extLst>
              </a:tr>
              <a:tr h="502425">
                <a:tc>
                  <a:txBody>
                    <a:bodyPr/>
                    <a:lstStyle/>
                    <a:p>
                      <a:r>
                        <a:rPr lang="en-GB" b="1" dirty="0" smtClean="0">
                          <a:solidFill>
                            <a:schemeClr val="bg1"/>
                          </a:solidFill>
                        </a:rPr>
                        <a:t>19 February</a:t>
                      </a:r>
                      <a:r>
                        <a:rPr lang="en-GB" b="1" baseline="0" dirty="0" smtClean="0">
                          <a:solidFill>
                            <a:schemeClr val="bg1"/>
                          </a:solidFill>
                        </a:rPr>
                        <a:t> 2019</a:t>
                      </a:r>
                      <a:endParaRPr lang="en-GB" b="1" dirty="0">
                        <a:solidFill>
                          <a:schemeClr val="bg1"/>
                        </a:solidFill>
                      </a:endParaRPr>
                    </a:p>
                  </a:txBody>
                  <a:tcPr>
                    <a:solidFill>
                      <a:schemeClr val="accent1"/>
                    </a:solidFill>
                  </a:tcPr>
                </a:tc>
                <a:tc>
                  <a:txBody>
                    <a:bodyPr/>
                    <a:lstStyle/>
                    <a:p>
                      <a:r>
                        <a:rPr lang="en-GB" dirty="0" smtClean="0"/>
                        <a:t>Funding consultation closes</a:t>
                      </a:r>
                    </a:p>
                  </a:txBody>
                  <a:tcPr/>
                </a:tc>
                <a:extLst>
                  <a:ext uri="{0D108BD9-81ED-4DB2-BD59-A6C34878D82A}">
                    <a16:rowId xmlns:a16="http://schemas.microsoft.com/office/drawing/2014/main" val="747457639"/>
                  </a:ext>
                </a:extLst>
              </a:tr>
              <a:tr h="461996">
                <a:tc>
                  <a:txBody>
                    <a:bodyPr/>
                    <a:lstStyle/>
                    <a:p>
                      <a:r>
                        <a:rPr lang="en-GB" b="1" dirty="0" smtClean="0">
                          <a:solidFill>
                            <a:schemeClr val="bg1"/>
                          </a:solidFill>
                        </a:rPr>
                        <a:t>June 2019</a:t>
                      </a:r>
                      <a:endParaRPr lang="en-GB" b="1" dirty="0">
                        <a:solidFill>
                          <a:schemeClr val="bg1"/>
                        </a:solidFill>
                      </a:endParaRPr>
                    </a:p>
                  </a:txBody>
                  <a:tcPr>
                    <a:solidFill>
                      <a:schemeClr val="accent1"/>
                    </a:solidFill>
                  </a:tcPr>
                </a:tc>
                <a:tc>
                  <a:txBody>
                    <a:bodyPr/>
                    <a:lstStyle/>
                    <a:p>
                      <a:r>
                        <a:rPr lang="en-GB" dirty="0" smtClean="0">
                          <a:solidFill>
                            <a:schemeClr val="tx1"/>
                          </a:solidFill>
                        </a:rPr>
                        <a:t>Government</a:t>
                      </a:r>
                      <a:r>
                        <a:rPr lang="en-GB" baseline="0" dirty="0" smtClean="0">
                          <a:solidFill>
                            <a:schemeClr val="tx1"/>
                          </a:solidFill>
                        </a:rPr>
                        <a:t> r</a:t>
                      </a:r>
                      <a:r>
                        <a:rPr lang="en-GB" dirty="0" smtClean="0">
                          <a:solidFill>
                            <a:schemeClr val="tx1"/>
                          </a:solidFill>
                        </a:rPr>
                        <a:t>esponse to funding</a:t>
                      </a:r>
                      <a:r>
                        <a:rPr lang="en-GB" baseline="0" dirty="0" smtClean="0">
                          <a:solidFill>
                            <a:schemeClr val="tx1"/>
                          </a:solidFill>
                        </a:rPr>
                        <a:t> c</a:t>
                      </a:r>
                      <a:r>
                        <a:rPr lang="en-GB" dirty="0" smtClean="0">
                          <a:solidFill>
                            <a:schemeClr val="tx1"/>
                          </a:solidFill>
                        </a:rPr>
                        <a:t>onsultation</a:t>
                      </a:r>
                      <a:r>
                        <a:rPr lang="en-GB" baseline="0" dirty="0" smtClean="0">
                          <a:solidFill>
                            <a:schemeClr val="tx1"/>
                          </a:solidFill>
                        </a:rPr>
                        <a:t> </a:t>
                      </a:r>
                      <a:endParaRPr lang="en-GB" dirty="0" smtClean="0">
                        <a:solidFill>
                          <a:schemeClr val="tx1"/>
                        </a:solidFill>
                      </a:endParaRPr>
                    </a:p>
                  </a:txBody>
                  <a:tcPr/>
                </a:tc>
                <a:extLst>
                  <a:ext uri="{0D108BD9-81ED-4DB2-BD59-A6C34878D82A}">
                    <a16:rowId xmlns:a16="http://schemas.microsoft.com/office/drawing/2014/main" val="1613650429"/>
                  </a:ext>
                </a:extLst>
              </a:tr>
              <a:tr h="733534">
                <a:tc>
                  <a:txBody>
                    <a:bodyPr/>
                    <a:lstStyle/>
                    <a:p>
                      <a:r>
                        <a:rPr lang="en-GB" b="1" dirty="0" smtClean="0">
                          <a:solidFill>
                            <a:schemeClr val="bg1"/>
                          </a:solidFill>
                        </a:rPr>
                        <a:t>Summer 2019</a:t>
                      </a:r>
                      <a:endParaRPr lang="en-GB" b="1" dirty="0">
                        <a:solidFill>
                          <a:schemeClr val="bg1"/>
                        </a:solidFill>
                      </a:endParaRPr>
                    </a:p>
                  </a:txBody>
                  <a:tcPr>
                    <a:solidFill>
                      <a:schemeClr val="accent1"/>
                    </a:solidFill>
                  </a:tcPr>
                </a:tc>
                <a:tc>
                  <a:txBody>
                    <a:bodyPr/>
                    <a:lstStyle/>
                    <a:p>
                      <a:r>
                        <a:rPr lang="en-GB" sz="1800" kern="1200" dirty="0" smtClean="0">
                          <a:solidFill>
                            <a:schemeClr val="dk1"/>
                          </a:solidFill>
                          <a:effectLst/>
                          <a:latin typeface="+mn-lt"/>
                          <a:ea typeface="+mn-ea"/>
                          <a:cs typeface="+mn-cs"/>
                        </a:rPr>
                        <a:t>Publish</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detailed funding arrangements along with indicative T Levels funding allocations for the 2020 providers. </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258467592"/>
                  </a:ext>
                </a:extLst>
              </a:tr>
              <a:tr h="733534">
                <a:tc>
                  <a:txBody>
                    <a:bodyPr/>
                    <a:lstStyle/>
                    <a:p>
                      <a:r>
                        <a:rPr lang="en-GB" b="1" dirty="0" smtClean="0">
                          <a:solidFill>
                            <a:schemeClr val="bg1"/>
                          </a:solidFill>
                        </a:rPr>
                        <a:t>Spring 2020 </a:t>
                      </a:r>
                      <a:endParaRPr lang="en-GB" b="1" dirty="0">
                        <a:solidFill>
                          <a:schemeClr val="bg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Firm allocations to the 2020 providers in accordance with the usual 16 to 19 funding timetable. </a:t>
                      </a:r>
                    </a:p>
                    <a:p>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2536452961"/>
                  </a:ext>
                </a:extLst>
              </a:tr>
              <a:tr h="741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bg1"/>
                          </a:solidFill>
                        </a:rPr>
                        <a:t>September 2020</a:t>
                      </a:r>
                    </a:p>
                    <a:p>
                      <a:endParaRPr lang="en-GB" b="1" dirty="0">
                        <a:solidFill>
                          <a:schemeClr val="bg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Teaching of first 3 T Levels by providers begins</a:t>
                      </a:r>
                      <a:endParaRPr lang="en-GB" dirty="0" smtClean="0"/>
                    </a:p>
                    <a:p>
                      <a:endParaRPr lang="en-GB" dirty="0">
                        <a:solidFill>
                          <a:schemeClr val="tx1"/>
                        </a:solidFill>
                      </a:endParaRPr>
                    </a:p>
                  </a:txBody>
                  <a:tcPr/>
                </a:tc>
                <a:extLst>
                  <a:ext uri="{0D108BD9-81ED-4DB2-BD59-A6C34878D82A}">
                    <a16:rowId xmlns:a16="http://schemas.microsoft.com/office/drawing/2014/main" val="2381191163"/>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Tree>
    <p:extLst>
      <p:ext uri="{BB962C8B-B14F-4D97-AF65-F5344CB8AC3E}">
        <p14:creationId xmlns:p14="http://schemas.microsoft.com/office/powerpoint/2010/main" val="3532142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136904" cy="720080"/>
          </a:xfrm>
        </p:spPr>
        <p:txBody>
          <a:bodyPr/>
          <a:lstStyle/>
          <a:p>
            <a:r>
              <a:rPr lang="en-GB" dirty="0" smtClean="0"/>
              <a:t/>
            </a:r>
            <a:br>
              <a:rPr lang="en-GB" dirty="0" smtClean="0"/>
            </a:br>
            <a:r>
              <a:rPr lang="en-GB" spc="-15" dirty="0" smtClean="0">
                <a:solidFill>
                  <a:schemeClr val="tx2"/>
                </a:solidFill>
              </a:rPr>
              <a:t>Useful links </a:t>
            </a:r>
            <a:r>
              <a:rPr lang="en-GB" dirty="0"/>
              <a:t/>
            </a:r>
            <a:br>
              <a:rPr lang="en-GB" dirty="0"/>
            </a:br>
            <a:endParaRPr lang="en-GB" dirty="0"/>
          </a:p>
        </p:txBody>
      </p:sp>
      <p:sp>
        <p:nvSpPr>
          <p:cNvPr id="3" name="Content Placeholder 2"/>
          <p:cNvSpPr>
            <a:spLocks noGrp="1"/>
          </p:cNvSpPr>
          <p:nvPr>
            <p:ph idx="1"/>
          </p:nvPr>
        </p:nvSpPr>
        <p:spPr>
          <a:xfrm>
            <a:off x="323528" y="1052736"/>
            <a:ext cx="8568952" cy="4464496"/>
          </a:xfrm>
        </p:spPr>
        <p:txBody>
          <a:bodyPr/>
          <a:lstStyle/>
          <a:p>
            <a:pPr marL="457200" lvl="1" indent="0" fontAlgn="t">
              <a:lnSpc>
                <a:spcPct val="150000"/>
              </a:lnSpc>
              <a:buNone/>
            </a:pPr>
            <a:r>
              <a:rPr lang="en-GB" sz="1800" b="1" dirty="0" smtClean="0">
                <a:solidFill>
                  <a:srgbClr val="104F75"/>
                </a:solidFill>
              </a:rPr>
              <a:t>T Levels reform – key reports and plans:</a:t>
            </a:r>
            <a:endParaRPr lang="en-GB" sz="1800" b="1" dirty="0" smtClean="0"/>
          </a:p>
          <a:p>
            <a:pPr lvl="1" fontAlgn="t">
              <a:lnSpc>
                <a:spcPct val="150000"/>
              </a:lnSpc>
            </a:pPr>
            <a:r>
              <a:rPr lang="en-GB" sz="1800" dirty="0" smtClean="0"/>
              <a:t>Wolf review and </a:t>
            </a:r>
            <a:r>
              <a:rPr lang="en-GB" sz="1800" dirty="0" smtClean="0">
                <a:hlinkClick r:id="rId2"/>
              </a:rPr>
              <a:t>report </a:t>
            </a:r>
            <a:r>
              <a:rPr lang="en-GB" sz="1800" dirty="0" smtClean="0"/>
              <a:t>(March 2011) </a:t>
            </a:r>
          </a:p>
          <a:p>
            <a:pPr lvl="1" fontAlgn="t"/>
            <a:r>
              <a:rPr lang="en-GB" sz="1800" dirty="0" smtClean="0"/>
              <a:t>Sainsbury review and </a:t>
            </a:r>
            <a:r>
              <a:rPr lang="en-GB" sz="1800" dirty="0" smtClean="0">
                <a:hlinkClick r:id="rId3"/>
              </a:rPr>
              <a:t>report </a:t>
            </a:r>
            <a:r>
              <a:rPr lang="en-GB" sz="1800" dirty="0" smtClean="0"/>
              <a:t>(April 2016)</a:t>
            </a:r>
          </a:p>
          <a:p>
            <a:pPr lvl="1" fontAlgn="t"/>
            <a:r>
              <a:rPr lang="en-GB" sz="1800" dirty="0" smtClean="0"/>
              <a:t>Post-16 </a:t>
            </a:r>
            <a:r>
              <a:rPr lang="en-GB" sz="1800" dirty="0"/>
              <a:t>Skills </a:t>
            </a:r>
            <a:r>
              <a:rPr lang="en-GB" sz="1800" dirty="0" smtClean="0">
                <a:hlinkClick r:id="rId4"/>
              </a:rPr>
              <a:t>Plan</a:t>
            </a:r>
            <a:r>
              <a:rPr lang="en-GB" sz="1800" dirty="0" smtClean="0"/>
              <a:t> (July 2016) </a:t>
            </a:r>
            <a:endParaRPr lang="en-GB" sz="1800" dirty="0"/>
          </a:p>
          <a:p>
            <a:pPr lvl="1" fontAlgn="t"/>
            <a:r>
              <a:rPr lang="en-GB" sz="1800" dirty="0" smtClean="0"/>
              <a:t>Post-16 </a:t>
            </a:r>
            <a:r>
              <a:rPr lang="en-GB" sz="1800" dirty="0"/>
              <a:t>technical education reforms: T Level Action </a:t>
            </a:r>
            <a:r>
              <a:rPr lang="en-GB" sz="1800" dirty="0">
                <a:hlinkClick r:id="rId5"/>
              </a:rPr>
              <a:t>Plan</a:t>
            </a:r>
            <a:r>
              <a:rPr lang="en-GB" sz="1800" dirty="0"/>
              <a:t> published </a:t>
            </a:r>
            <a:r>
              <a:rPr lang="en-GB" sz="1800"/>
              <a:t>and </a:t>
            </a:r>
            <a:r>
              <a:rPr lang="en-GB" sz="1800" smtClean="0"/>
              <a:t>first </a:t>
            </a:r>
            <a:r>
              <a:rPr lang="en-GB" sz="1800" dirty="0"/>
              <a:t>3 T </a:t>
            </a:r>
            <a:r>
              <a:rPr lang="en-GB" sz="1800" dirty="0" smtClean="0"/>
              <a:t>levels (October 2017) </a:t>
            </a:r>
            <a:endParaRPr lang="en-GB" sz="1800" dirty="0"/>
          </a:p>
          <a:p>
            <a:pPr lvl="1" fontAlgn="t"/>
            <a:r>
              <a:rPr lang="en-GB" sz="1800" dirty="0" smtClean="0"/>
              <a:t>T </a:t>
            </a:r>
            <a:r>
              <a:rPr lang="en-GB" sz="1800" dirty="0"/>
              <a:t>Level Action </a:t>
            </a:r>
            <a:r>
              <a:rPr lang="en-GB" sz="1800" dirty="0">
                <a:hlinkClick r:id="rId6"/>
              </a:rPr>
              <a:t>Plan </a:t>
            </a:r>
            <a:r>
              <a:rPr lang="en-GB" sz="1800" dirty="0" smtClean="0">
                <a:hlinkClick r:id="rId6"/>
              </a:rPr>
              <a:t>2018</a:t>
            </a:r>
            <a:r>
              <a:rPr lang="en-GB" sz="1800" dirty="0" smtClean="0"/>
              <a:t> (December 2018) </a:t>
            </a:r>
            <a:endParaRPr lang="en-GB" sz="1800" dirty="0"/>
          </a:p>
          <a:p>
            <a:pPr marL="469265" indent="0">
              <a:lnSpc>
                <a:spcPct val="100000"/>
              </a:lnSpc>
              <a:spcBef>
                <a:spcPts val="1080"/>
              </a:spcBef>
              <a:buNone/>
              <a:tabLst>
                <a:tab pos="756920" algn="l"/>
              </a:tabLst>
            </a:pPr>
            <a:r>
              <a:rPr lang="en-GB" sz="1800" dirty="0" smtClean="0">
                <a:solidFill>
                  <a:srgbClr val="104F75"/>
                </a:solidFill>
              </a:rPr>
              <a:t>T </a:t>
            </a:r>
            <a:r>
              <a:rPr lang="en-GB" sz="1800" dirty="0">
                <a:solidFill>
                  <a:srgbClr val="104F75"/>
                </a:solidFill>
              </a:rPr>
              <a:t>Levels funding consultation: </a:t>
            </a:r>
            <a:endParaRPr lang="en-GB" sz="1800" b="0" dirty="0"/>
          </a:p>
          <a:p>
            <a:pPr marL="756285" indent="-287020">
              <a:lnSpc>
                <a:spcPct val="100000"/>
              </a:lnSpc>
              <a:spcBef>
                <a:spcPts val="1080"/>
              </a:spcBef>
              <a:buFont typeface="Wingdings"/>
              <a:buChar char=""/>
              <a:tabLst>
                <a:tab pos="756920" algn="l"/>
              </a:tabLst>
            </a:pPr>
            <a:r>
              <a:rPr lang="en-GB" sz="1800" b="0" dirty="0">
                <a:hlinkClick r:id="rId7"/>
              </a:rPr>
              <a:t>https://www.gov.uk/government/consultations/funding-for-the-delivery-of-t-levels</a:t>
            </a:r>
            <a:endParaRPr lang="en-GB" sz="1800" dirty="0"/>
          </a:p>
          <a:p>
            <a:pPr lvl="1" fontAlgn="t"/>
            <a:endParaRPr lang="en-GB" sz="1200" b="1" dirty="0"/>
          </a:p>
        </p:txBody>
      </p:sp>
    </p:spTree>
    <p:extLst>
      <p:ext uri="{BB962C8B-B14F-4D97-AF65-F5344CB8AC3E}">
        <p14:creationId xmlns:p14="http://schemas.microsoft.com/office/powerpoint/2010/main" val="2221512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The reform of technical education </a:t>
            </a:r>
          </a:p>
        </p:txBody>
      </p:sp>
      <p:sp>
        <p:nvSpPr>
          <p:cNvPr id="11" name="Content Placeholder 10"/>
          <p:cNvSpPr>
            <a:spLocks noGrp="1"/>
          </p:cNvSpPr>
          <p:nvPr>
            <p:ph idx="1"/>
          </p:nvPr>
        </p:nvSpPr>
        <p:spPr/>
        <p:txBody>
          <a:bodyPr/>
          <a:lstStyle/>
          <a:p>
            <a:pPr marL="0" indent="0">
              <a:spcAft>
                <a:spcPts val="1200"/>
              </a:spcAft>
              <a:buNone/>
            </a:pPr>
            <a:r>
              <a:rPr lang="en-GB" sz="3000" b="0" i="1" dirty="0"/>
              <a:t>“A world-class system of technical education is crucial to both increasing the skills of young people and our nation’s productivity, and improving social mobility.” </a:t>
            </a:r>
            <a:endParaRPr lang="en-GB" sz="3000" b="0" i="1" dirty="0" smtClean="0"/>
          </a:p>
          <a:p>
            <a:pPr marL="0" indent="0">
              <a:spcAft>
                <a:spcPts val="1200"/>
              </a:spcAft>
              <a:buNone/>
            </a:pPr>
            <a:r>
              <a:rPr lang="en-GB" sz="3000" b="0" i="1" dirty="0" smtClean="0"/>
              <a:t>The </a:t>
            </a:r>
            <a:r>
              <a:rPr lang="en-GB" sz="3000" b="0" i="1" dirty="0" err="1"/>
              <a:t>Rt</a:t>
            </a:r>
            <a:r>
              <a:rPr lang="en-GB" sz="3000" b="0" i="1" dirty="0"/>
              <a:t> Hon </a:t>
            </a:r>
            <a:r>
              <a:rPr lang="en-GB" sz="3000" b="0" i="1" dirty="0" smtClean="0"/>
              <a:t>Damian </a:t>
            </a:r>
            <a:r>
              <a:rPr lang="en-GB" sz="3000" b="0" i="1" dirty="0"/>
              <a:t>Hinds MP (Secretary of State for Education)</a:t>
            </a:r>
          </a:p>
          <a:p>
            <a:pPr lvl="1" fontAlgn="t"/>
            <a:endParaRPr lang="en-GB" b="1" dirty="0"/>
          </a:p>
        </p:txBody>
      </p:sp>
    </p:spTree>
    <p:extLst>
      <p:ext uri="{BB962C8B-B14F-4D97-AF65-F5344CB8AC3E}">
        <p14:creationId xmlns:p14="http://schemas.microsoft.com/office/powerpoint/2010/main" val="3285510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links </a:t>
            </a:r>
            <a:endParaRPr lang="en-GB" dirty="0"/>
          </a:p>
        </p:txBody>
      </p:sp>
      <p:sp>
        <p:nvSpPr>
          <p:cNvPr id="3" name="Content Placeholder 2"/>
          <p:cNvSpPr>
            <a:spLocks noGrp="1"/>
          </p:cNvSpPr>
          <p:nvPr>
            <p:ph idx="1"/>
          </p:nvPr>
        </p:nvSpPr>
        <p:spPr>
          <a:xfrm>
            <a:off x="251520" y="981075"/>
            <a:ext cx="8712968" cy="4824190"/>
          </a:xfrm>
        </p:spPr>
        <p:txBody>
          <a:bodyPr/>
          <a:lstStyle/>
          <a:p>
            <a:pPr marL="469265" indent="0">
              <a:lnSpc>
                <a:spcPct val="100000"/>
              </a:lnSpc>
              <a:spcBef>
                <a:spcPts val="1080"/>
              </a:spcBef>
              <a:buNone/>
              <a:tabLst>
                <a:tab pos="756920" algn="l"/>
              </a:tabLst>
            </a:pPr>
            <a:r>
              <a:rPr lang="en-GB" sz="1800" dirty="0" smtClean="0">
                <a:solidFill>
                  <a:srgbClr val="104F75"/>
                </a:solidFill>
              </a:rPr>
              <a:t>Large </a:t>
            </a:r>
            <a:r>
              <a:rPr lang="en-GB" sz="1800" dirty="0">
                <a:solidFill>
                  <a:srgbClr val="104F75"/>
                </a:solidFill>
              </a:rPr>
              <a:t>programme uplift: </a:t>
            </a:r>
            <a:endParaRPr lang="en-GB" sz="1800" b="0" dirty="0"/>
          </a:p>
          <a:p>
            <a:pPr marL="756285" indent="-287020">
              <a:lnSpc>
                <a:spcPct val="100000"/>
              </a:lnSpc>
              <a:spcBef>
                <a:spcPts val="1080"/>
              </a:spcBef>
              <a:buFont typeface="Wingdings"/>
              <a:buChar char=""/>
              <a:tabLst>
                <a:tab pos="756920" algn="l"/>
              </a:tabLst>
            </a:pPr>
            <a:r>
              <a:rPr lang="en-GB" sz="1600" b="0" dirty="0">
                <a:hlinkClick r:id="rId2"/>
              </a:rPr>
              <a:t>https://www.gov.uk/guidance/16-to-19-funding-large-programme-uplift</a:t>
            </a:r>
            <a:r>
              <a:rPr lang="en-GB" sz="1600" b="0" dirty="0"/>
              <a:t> </a:t>
            </a:r>
            <a:endParaRPr lang="en-GB" sz="1600" dirty="0"/>
          </a:p>
          <a:p>
            <a:pPr marL="469265" indent="0">
              <a:lnSpc>
                <a:spcPct val="100000"/>
              </a:lnSpc>
              <a:spcBef>
                <a:spcPts val="1080"/>
              </a:spcBef>
              <a:buNone/>
              <a:tabLst>
                <a:tab pos="756920" algn="l"/>
              </a:tabLst>
            </a:pPr>
            <a:r>
              <a:rPr lang="en-GB" sz="1800" dirty="0" smtClean="0">
                <a:solidFill>
                  <a:srgbClr val="104F75"/>
                </a:solidFill>
              </a:rPr>
              <a:t>Advanced </a:t>
            </a:r>
            <a:r>
              <a:rPr lang="en-GB" sz="1800" dirty="0">
                <a:solidFill>
                  <a:srgbClr val="104F75"/>
                </a:solidFill>
              </a:rPr>
              <a:t>maths premium: </a:t>
            </a:r>
            <a:endParaRPr lang="en-GB" sz="1800" b="0" dirty="0"/>
          </a:p>
          <a:p>
            <a:pPr marL="469265" indent="0">
              <a:lnSpc>
                <a:spcPct val="100000"/>
              </a:lnSpc>
              <a:spcBef>
                <a:spcPts val="1080"/>
              </a:spcBef>
              <a:buNone/>
              <a:tabLst>
                <a:tab pos="756920" algn="l"/>
              </a:tabLst>
            </a:pPr>
            <a:r>
              <a:rPr lang="en-GB" sz="1600" b="0" dirty="0">
                <a:hlinkClick r:id="rId3"/>
              </a:rPr>
              <a:t>https://www.gov.uk/guidance/16-to-19-funding-advanced-maths-premium</a:t>
            </a:r>
            <a:r>
              <a:rPr lang="en-GB" sz="1600" b="0" dirty="0"/>
              <a:t> </a:t>
            </a:r>
            <a:endParaRPr lang="en-GB" sz="1600" dirty="0"/>
          </a:p>
          <a:p>
            <a:pPr marL="469265" indent="0">
              <a:lnSpc>
                <a:spcPct val="100000"/>
              </a:lnSpc>
              <a:spcBef>
                <a:spcPts val="1080"/>
              </a:spcBef>
              <a:buNone/>
              <a:tabLst>
                <a:tab pos="756920" algn="l"/>
              </a:tabLst>
            </a:pPr>
            <a:r>
              <a:rPr lang="en-GB" sz="1800" dirty="0">
                <a:solidFill>
                  <a:srgbClr val="104F75"/>
                </a:solidFill>
              </a:rPr>
              <a:t>16 to 19 funding guidance – funding rates and formula: </a:t>
            </a:r>
            <a:endParaRPr lang="en-GB" sz="1800" b="0" dirty="0"/>
          </a:p>
          <a:p>
            <a:pPr marL="756285" indent="-287020">
              <a:lnSpc>
                <a:spcPct val="100000"/>
              </a:lnSpc>
              <a:spcBef>
                <a:spcPts val="1080"/>
              </a:spcBef>
              <a:buFont typeface="Wingdings"/>
              <a:buChar char=""/>
              <a:tabLst>
                <a:tab pos="756920" algn="l"/>
              </a:tabLst>
            </a:pPr>
            <a:r>
              <a:rPr lang="en-GB" sz="1600" b="0" dirty="0">
                <a:hlinkClick r:id="rId4"/>
              </a:rPr>
              <a:t>https://assets.publishing.service.gov.uk/government/uploads/system/uploads/attachment_data/file/707885/Funding_rates_and_formula_201819_.</a:t>
            </a:r>
            <a:r>
              <a:rPr lang="en-GB" sz="1600" b="0" dirty="0" smtClean="0">
                <a:hlinkClick r:id="rId4"/>
              </a:rPr>
              <a:t>pdf</a:t>
            </a:r>
            <a:endParaRPr lang="en-GB" sz="1600" b="0" dirty="0" smtClean="0"/>
          </a:p>
          <a:p>
            <a:pPr marL="469265" indent="0">
              <a:lnSpc>
                <a:spcPct val="100000"/>
              </a:lnSpc>
              <a:spcBef>
                <a:spcPts val="1080"/>
              </a:spcBef>
              <a:buNone/>
              <a:tabLst>
                <a:tab pos="756920" algn="l"/>
              </a:tabLst>
            </a:pPr>
            <a:r>
              <a:rPr lang="en-GB" sz="1800" dirty="0" smtClean="0">
                <a:solidFill>
                  <a:srgbClr val="104F75"/>
                </a:solidFill>
              </a:rPr>
              <a:t>16 </a:t>
            </a:r>
            <a:r>
              <a:rPr lang="en-GB" sz="1800" dirty="0">
                <a:solidFill>
                  <a:srgbClr val="104F75"/>
                </a:solidFill>
              </a:rPr>
              <a:t>to 19 funding guidance – funding regulations:</a:t>
            </a:r>
            <a:endParaRPr lang="en-GB" sz="1800" b="0" dirty="0"/>
          </a:p>
          <a:p>
            <a:pPr marL="756285" indent="-287020">
              <a:lnSpc>
                <a:spcPct val="100000"/>
              </a:lnSpc>
              <a:spcBef>
                <a:spcPts val="1080"/>
              </a:spcBef>
              <a:buFont typeface="Wingdings"/>
              <a:buChar char=""/>
              <a:tabLst>
                <a:tab pos="756920" algn="l"/>
              </a:tabLst>
            </a:pPr>
            <a:r>
              <a:rPr lang="en-GB" sz="1600" b="0" dirty="0">
                <a:hlinkClick r:id="rId5"/>
              </a:rPr>
              <a:t>https://assets.publishing.service.gov.uk/government/uploads/system/uploads/attachment_data/file/607246/16_to_19_funding_guidance_2017_to_2018_v_1.0__003_.pdf</a:t>
            </a:r>
            <a:r>
              <a:rPr lang="en-GB" sz="1600" b="0" dirty="0"/>
              <a:t>  </a:t>
            </a:r>
            <a:endParaRPr lang="en-GB" sz="1600" dirty="0"/>
          </a:p>
          <a:p>
            <a:endParaRPr lang="en-GB" dirty="0"/>
          </a:p>
        </p:txBody>
      </p:sp>
    </p:spTree>
    <p:extLst>
      <p:ext uri="{BB962C8B-B14F-4D97-AF65-F5344CB8AC3E}">
        <p14:creationId xmlns:p14="http://schemas.microsoft.com/office/powerpoint/2010/main" val="381947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6866" y="188640"/>
            <a:ext cx="7775575" cy="647701"/>
          </a:xfrm>
        </p:spPr>
        <p:txBody>
          <a:bodyPr/>
          <a:lstStyle/>
          <a:p>
            <a:r>
              <a:rPr lang="en-GB" dirty="0"/>
              <a:t>The reform of technical education </a:t>
            </a:r>
          </a:p>
        </p:txBody>
      </p:sp>
      <p:sp>
        <p:nvSpPr>
          <p:cNvPr id="11" name="Content Placeholder 10"/>
          <p:cNvSpPr>
            <a:spLocks noGrp="1"/>
          </p:cNvSpPr>
          <p:nvPr>
            <p:ph idx="1"/>
          </p:nvPr>
        </p:nvSpPr>
        <p:spPr>
          <a:xfrm>
            <a:off x="467544" y="851182"/>
            <a:ext cx="8352928" cy="5098098"/>
          </a:xfrm>
        </p:spPr>
        <p:txBody>
          <a:bodyPr/>
          <a:lstStyle/>
          <a:p>
            <a:pPr>
              <a:lnSpc>
                <a:spcPct val="100000"/>
              </a:lnSpc>
            </a:pPr>
            <a:r>
              <a:rPr lang="en-GB" sz="2400" b="0" dirty="0"/>
              <a:t>Government is committed to providing funding for the delivery of T Levels that reflects the more stretching requirements of these new programmes</a:t>
            </a:r>
            <a:r>
              <a:rPr lang="en-GB" sz="2400" b="0" dirty="0" smtClean="0"/>
              <a:t>.</a:t>
            </a:r>
            <a:br>
              <a:rPr lang="en-GB" sz="2400" b="0" dirty="0" smtClean="0"/>
            </a:br>
            <a:endParaRPr lang="en-GB" sz="2400" b="0" dirty="0" smtClean="0"/>
          </a:p>
          <a:p>
            <a:pPr lvl="0">
              <a:lnSpc>
                <a:spcPct val="100000"/>
              </a:lnSpc>
              <a:spcBef>
                <a:spcPct val="20000"/>
              </a:spcBef>
              <a:spcAft>
                <a:spcPts val="0"/>
              </a:spcAft>
              <a:buClr>
                <a:schemeClr val="tx2"/>
              </a:buClr>
            </a:pPr>
            <a:r>
              <a:rPr lang="en-GB" sz="2400" b="0" dirty="0"/>
              <a:t>Our aim is to put in place a funding solution that is </a:t>
            </a:r>
            <a:r>
              <a:rPr lang="en-GB" sz="2400" dirty="0" smtClean="0"/>
              <a:t>simple</a:t>
            </a:r>
            <a:r>
              <a:rPr lang="en-GB" sz="2400" dirty="0"/>
              <a:t>, </a:t>
            </a:r>
            <a:r>
              <a:rPr lang="en-GB" sz="2400" dirty="0" smtClean="0"/>
              <a:t>transparent</a:t>
            </a:r>
            <a:r>
              <a:rPr lang="en-GB" sz="2400" dirty="0" smtClean="0"/>
              <a:t>, easily </a:t>
            </a:r>
            <a:r>
              <a:rPr lang="en-GB" sz="2400" dirty="0"/>
              <a:t>understood and fair</a:t>
            </a:r>
            <a:r>
              <a:rPr lang="en-GB" sz="2400" dirty="0" smtClean="0"/>
              <a:t>.</a:t>
            </a:r>
            <a:br>
              <a:rPr lang="en-GB" sz="2400" dirty="0" smtClean="0"/>
            </a:br>
            <a:endParaRPr lang="en-GB" sz="2400" b="0" dirty="0"/>
          </a:p>
          <a:p>
            <a:pPr>
              <a:lnSpc>
                <a:spcPct val="100000"/>
              </a:lnSpc>
            </a:pPr>
            <a:r>
              <a:rPr lang="en-GB" sz="2400" b="0" dirty="0" smtClean="0"/>
              <a:t>Colleges</a:t>
            </a:r>
            <a:r>
              <a:rPr lang="en-GB" sz="2400" b="0" dirty="0"/>
              <a:t>, schools and post-16 providers are encouraged to have their say on how new T Levels will be funded </a:t>
            </a:r>
            <a:r>
              <a:rPr lang="en-GB" sz="2400" b="0" dirty="0" smtClean="0"/>
              <a:t>through a public consultation: </a:t>
            </a:r>
            <a:r>
              <a:rPr lang="en-GB" sz="2400" b="0" dirty="0" smtClean="0">
                <a:hlinkClick r:id="rId3"/>
              </a:rPr>
              <a:t>ttps</a:t>
            </a:r>
            <a:r>
              <a:rPr lang="en-GB" sz="2400" b="0" dirty="0">
                <a:hlinkClick r:id="rId3"/>
              </a:rPr>
              <a:t>://consult.education.gov.uk/fe-funding/t-level-funding-methodology/</a:t>
            </a:r>
            <a:r>
              <a:rPr lang="en-GB" sz="2400" b="0" dirty="0"/>
              <a:t> </a:t>
            </a:r>
          </a:p>
        </p:txBody>
      </p:sp>
    </p:spTree>
    <p:extLst>
      <p:ext uri="{BB962C8B-B14F-4D97-AF65-F5344CB8AC3E}">
        <p14:creationId xmlns:p14="http://schemas.microsoft.com/office/powerpoint/2010/main" val="2162869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116633"/>
            <a:ext cx="8280919" cy="1080120"/>
          </a:xfrm>
        </p:spPr>
        <p:txBody>
          <a:bodyPr/>
          <a:lstStyle/>
          <a:p>
            <a:pPr lvl="0" eaLnBrk="0" fontAlgn="base" hangingPunct="0">
              <a:spcAft>
                <a:spcPct val="0"/>
              </a:spcAft>
              <a:tabLst>
                <a:tab pos="228600" algn="l"/>
                <a:tab pos="457200" algn="l"/>
              </a:tabLst>
            </a:pPr>
            <a:r>
              <a:rPr lang="en-GB" altLang="en-US" dirty="0">
                <a:latin typeface="Arial" panose="020B0604020202020204" pitchFamily="34" charset="0"/>
                <a:ea typeface="Times New Roman" panose="02020603050405020304" pitchFamily="18" charset="0"/>
                <a:cs typeface="Arial" panose="020B0604020202020204" pitchFamily="34" charset="0"/>
              </a:rPr>
              <a:t>Indicative T Level funding bands based on programme size over 2 years</a:t>
            </a:r>
            <a:endParaRPr lang="en-GB" altLang="en-US" sz="800" dirty="0"/>
          </a:p>
        </p:txBody>
      </p:sp>
      <p:sp>
        <p:nvSpPr>
          <p:cNvPr id="9" name="Text Placeholder 8"/>
          <p:cNvSpPr>
            <a:spLocks noGrp="1"/>
          </p:cNvSpPr>
          <p:nvPr>
            <p:ph type="body" sz="half" idx="2"/>
          </p:nvPr>
        </p:nvSpPr>
        <p:spPr>
          <a:xfrm>
            <a:off x="1259632" y="5013176"/>
            <a:ext cx="7560840" cy="1223789"/>
          </a:xfrm>
        </p:spPr>
        <p:txBody>
          <a:bodyPr/>
          <a:lstStyle/>
          <a:p>
            <a:r>
              <a:rPr lang="en-GB" sz="1800" dirty="0" smtClean="0"/>
              <a:t>Example – band 7 funding rate:</a:t>
            </a:r>
          </a:p>
          <a:p>
            <a:r>
              <a:rPr lang="en-GB" sz="1600" dirty="0" smtClean="0"/>
              <a:t>£</a:t>
            </a:r>
            <a:r>
              <a:rPr lang="en-GB" sz="1600" dirty="0"/>
              <a:t>4,000 </a:t>
            </a:r>
            <a:r>
              <a:rPr lang="en-GB" sz="1600" dirty="0" smtClean="0"/>
              <a:t>a year divided by </a:t>
            </a:r>
            <a:r>
              <a:rPr lang="en-GB" sz="1600" dirty="0"/>
              <a:t>600 hours </a:t>
            </a:r>
            <a:r>
              <a:rPr lang="en-GB" sz="1600" dirty="0" smtClean="0"/>
              <a:t>a year = £6.67 per hour.</a:t>
            </a:r>
          </a:p>
          <a:p>
            <a:r>
              <a:rPr lang="en-GB" sz="1600" dirty="0" smtClean="0"/>
              <a:t>£6.67 per hour x </a:t>
            </a:r>
            <a:r>
              <a:rPr lang="en-GB" sz="1600" dirty="0"/>
              <a:t>725 </a:t>
            </a:r>
            <a:r>
              <a:rPr lang="en-GB" sz="1600" dirty="0" smtClean="0"/>
              <a:t>hours a year = £4,833 a year, </a:t>
            </a:r>
            <a:r>
              <a:rPr lang="en-GB" sz="1600" dirty="0"/>
              <a:t>rounded up to </a:t>
            </a:r>
            <a:r>
              <a:rPr lang="en-GB" sz="1600" dirty="0" smtClean="0"/>
              <a:t>£4,835.</a:t>
            </a:r>
            <a:endParaRPr lang="en-GB" sz="1600" dirty="0"/>
          </a:p>
        </p:txBody>
      </p:sp>
      <p:graphicFrame>
        <p:nvGraphicFramePr>
          <p:cNvPr id="3" name="Table 2"/>
          <p:cNvGraphicFramePr>
            <a:graphicFrameLocks noGrp="1"/>
          </p:cNvGraphicFramePr>
          <p:nvPr>
            <p:extLst>
              <p:ext uri="{D42A27DB-BD31-4B8C-83A1-F6EECF244321}">
                <p14:modId xmlns:p14="http://schemas.microsoft.com/office/powerpoint/2010/main" val="9229362"/>
              </p:ext>
            </p:extLst>
          </p:nvPr>
        </p:nvGraphicFramePr>
        <p:xfrm>
          <a:off x="323528" y="1331498"/>
          <a:ext cx="8352927" cy="3412566"/>
        </p:xfrm>
        <a:graphic>
          <a:graphicData uri="http://schemas.openxmlformats.org/drawingml/2006/table">
            <a:tbl>
              <a:tblPr firstRow="1" firstCol="1" bandRow="1">
                <a:tableStyleId>{5C22544A-7EE6-4342-B048-85BDC9FD1C3A}</a:tableStyleId>
              </a:tblPr>
              <a:tblGrid>
                <a:gridCol w="1761920">
                  <a:extLst>
                    <a:ext uri="{9D8B030D-6E8A-4147-A177-3AD203B41FA5}">
                      <a16:colId xmlns:a16="http://schemas.microsoft.com/office/drawing/2014/main" val="461526297"/>
                    </a:ext>
                  </a:extLst>
                </a:gridCol>
                <a:gridCol w="1647337">
                  <a:extLst>
                    <a:ext uri="{9D8B030D-6E8A-4147-A177-3AD203B41FA5}">
                      <a16:colId xmlns:a16="http://schemas.microsoft.com/office/drawing/2014/main" val="3917015078"/>
                    </a:ext>
                  </a:extLst>
                </a:gridCol>
                <a:gridCol w="1765240">
                  <a:extLst>
                    <a:ext uri="{9D8B030D-6E8A-4147-A177-3AD203B41FA5}">
                      <a16:colId xmlns:a16="http://schemas.microsoft.com/office/drawing/2014/main" val="691487839"/>
                    </a:ext>
                  </a:extLst>
                </a:gridCol>
                <a:gridCol w="1589215">
                  <a:extLst>
                    <a:ext uri="{9D8B030D-6E8A-4147-A177-3AD203B41FA5}">
                      <a16:colId xmlns:a16="http://schemas.microsoft.com/office/drawing/2014/main" val="1358814677"/>
                    </a:ext>
                  </a:extLst>
                </a:gridCol>
                <a:gridCol w="1589215">
                  <a:extLst>
                    <a:ext uri="{9D8B030D-6E8A-4147-A177-3AD203B41FA5}">
                      <a16:colId xmlns:a16="http://schemas.microsoft.com/office/drawing/2014/main" val="1415084433"/>
                    </a:ext>
                  </a:extLst>
                </a:gridCol>
              </a:tblGrid>
              <a:tr h="757576">
                <a:tc>
                  <a:txBody>
                    <a:bodyPr/>
                    <a:lstStyle/>
                    <a:p>
                      <a:pPr marL="36195" marR="36195" algn="l">
                        <a:spcBef>
                          <a:spcPts val="300"/>
                        </a:spcBef>
                        <a:spcAft>
                          <a:spcPts val="300"/>
                        </a:spcAft>
                      </a:pPr>
                      <a:r>
                        <a:rPr lang="en-GB" sz="1700" baseline="0" dirty="0">
                          <a:effectLst/>
                        </a:rPr>
                        <a:t> </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spcBef>
                          <a:spcPts val="300"/>
                        </a:spcBef>
                        <a:spcAft>
                          <a:spcPts val="300"/>
                        </a:spcAft>
                      </a:pPr>
                      <a:r>
                        <a:rPr lang="en-GB" sz="1700" baseline="0">
                          <a:effectLst/>
                        </a:rPr>
                        <a:t>Band 6 - small T Levels</a:t>
                      </a:r>
                      <a:endParaRPr lang="en-GB" sz="1700" b="1" baseline="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spcBef>
                          <a:spcPts val="300"/>
                        </a:spcBef>
                        <a:spcAft>
                          <a:spcPts val="300"/>
                        </a:spcAft>
                      </a:pPr>
                      <a:r>
                        <a:rPr lang="en-GB" sz="1700" baseline="0" dirty="0">
                          <a:effectLst/>
                        </a:rPr>
                        <a:t>Band 7 - medium T Levels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spcBef>
                          <a:spcPts val="300"/>
                        </a:spcBef>
                        <a:spcAft>
                          <a:spcPts val="300"/>
                        </a:spcAft>
                      </a:pPr>
                      <a:r>
                        <a:rPr lang="en-GB" sz="1700" baseline="0">
                          <a:effectLst/>
                        </a:rPr>
                        <a:t>Band 8 - large T Levels</a:t>
                      </a:r>
                      <a:endParaRPr lang="en-GB" sz="1700" b="1" baseline="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6195" marR="36195" algn="ctr">
                        <a:spcBef>
                          <a:spcPts val="300"/>
                        </a:spcBef>
                        <a:spcAft>
                          <a:spcPts val="300"/>
                        </a:spcAft>
                      </a:pPr>
                      <a:r>
                        <a:rPr lang="en-GB" sz="1700" baseline="0">
                          <a:effectLst/>
                        </a:rPr>
                        <a:t>Band 9 - very large T Levels</a:t>
                      </a:r>
                      <a:endParaRPr lang="en-GB" sz="1700" b="1" baseline="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64054744"/>
                  </a:ext>
                </a:extLst>
              </a:tr>
              <a:tr h="619846">
                <a:tc>
                  <a:txBody>
                    <a:bodyPr/>
                    <a:lstStyle/>
                    <a:p>
                      <a:pPr marL="36195" marR="36195" algn="l">
                        <a:spcBef>
                          <a:spcPts val="300"/>
                        </a:spcBef>
                        <a:spcAft>
                          <a:spcPts val="300"/>
                        </a:spcAft>
                      </a:pPr>
                      <a:r>
                        <a:rPr lang="en-GB" sz="1700" baseline="0" dirty="0">
                          <a:effectLst/>
                        </a:rPr>
                        <a:t>Row 1: Average planned hours </a:t>
                      </a:r>
                      <a:endParaRPr lang="en-GB" sz="1700"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6195" marR="36195" algn="ctr">
                        <a:spcBef>
                          <a:spcPts val="300"/>
                        </a:spcBef>
                        <a:spcAft>
                          <a:spcPts val="0"/>
                        </a:spcAft>
                      </a:pPr>
                      <a:r>
                        <a:rPr lang="en-GB" sz="1700" b="1" baseline="0" dirty="0">
                          <a:effectLst/>
                        </a:rPr>
                        <a:t/>
                      </a:r>
                      <a:br>
                        <a:rPr lang="en-GB" sz="1700" b="1" baseline="0" dirty="0">
                          <a:effectLst/>
                        </a:rPr>
                      </a:br>
                      <a:r>
                        <a:rPr lang="en-GB" sz="1700" b="1" baseline="0" dirty="0" smtClean="0">
                          <a:effectLst/>
                        </a:rPr>
                        <a:t>1,250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6195" marR="36195" algn="ctr">
                        <a:spcBef>
                          <a:spcPts val="300"/>
                        </a:spcBef>
                        <a:spcAft>
                          <a:spcPts val="300"/>
                        </a:spcAft>
                      </a:pPr>
                      <a:r>
                        <a:rPr lang="en-GB" sz="1700" b="1" baseline="0" dirty="0">
                          <a:effectLst/>
                        </a:rPr>
                        <a:t/>
                      </a:r>
                      <a:br>
                        <a:rPr lang="en-GB" sz="1700" b="1" baseline="0" dirty="0">
                          <a:effectLst/>
                        </a:rPr>
                      </a:br>
                      <a:r>
                        <a:rPr lang="en-GB" sz="1700" b="1" baseline="0" dirty="0" smtClean="0">
                          <a:effectLst/>
                        </a:rPr>
                        <a:t>1,450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6195" marR="36195" algn="ctr">
                        <a:spcBef>
                          <a:spcPts val="300"/>
                        </a:spcBef>
                        <a:spcAft>
                          <a:spcPts val="300"/>
                        </a:spcAft>
                      </a:pPr>
                      <a:r>
                        <a:rPr lang="en-GB" sz="1700" b="1" baseline="0" dirty="0">
                          <a:effectLst/>
                        </a:rPr>
                        <a:t/>
                      </a:r>
                      <a:br>
                        <a:rPr lang="en-GB" sz="1700" b="1" baseline="0" dirty="0">
                          <a:effectLst/>
                        </a:rPr>
                      </a:br>
                      <a:r>
                        <a:rPr lang="en-GB" sz="1700" b="1" baseline="0" dirty="0" smtClean="0">
                          <a:effectLst/>
                        </a:rPr>
                        <a:t>1,600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6195" marR="36195" algn="ctr">
                        <a:spcBef>
                          <a:spcPts val="300"/>
                        </a:spcBef>
                        <a:spcAft>
                          <a:spcPts val="300"/>
                        </a:spcAft>
                      </a:pPr>
                      <a:r>
                        <a:rPr lang="en-GB" sz="1700" b="1" baseline="0" dirty="0">
                          <a:effectLst/>
                        </a:rPr>
                        <a:t/>
                      </a:r>
                      <a:br>
                        <a:rPr lang="en-GB" sz="1700" b="1" baseline="0" dirty="0">
                          <a:effectLst/>
                        </a:rPr>
                      </a:br>
                      <a:r>
                        <a:rPr lang="en-GB" sz="1700" b="1" baseline="0" dirty="0" smtClean="0">
                          <a:effectLst/>
                        </a:rPr>
                        <a:t>1,750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05172642"/>
                  </a:ext>
                </a:extLst>
              </a:tr>
              <a:tr h="1086406">
                <a:tc>
                  <a:txBody>
                    <a:bodyPr/>
                    <a:lstStyle/>
                    <a:p>
                      <a:pPr marL="36195" marR="36195" algn="l">
                        <a:spcBef>
                          <a:spcPts val="300"/>
                        </a:spcBef>
                        <a:spcAft>
                          <a:spcPts val="300"/>
                        </a:spcAft>
                      </a:pPr>
                      <a:r>
                        <a:rPr lang="en-GB" sz="1700" baseline="0" dirty="0">
                          <a:effectLst/>
                        </a:rPr>
                        <a:t>Row 2: Minimum planned hours required for the band </a:t>
                      </a:r>
                      <a:endParaRPr lang="en-GB" sz="1700"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7200" algn="ctr">
                        <a:spcAft>
                          <a:spcPts val="1200"/>
                        </a:spcAft>
                        <a:tabLst>
                          <a:tab pos="228600" algn="l"/>
                          <a:tab pos="457200" algn="l"/>
                        </a:tabLst>
                      </a:pPr>
                      <a:r>
                        <a:rPr lang="en-GB" sz="1700" b="1" baseline="0" dirty="0">
                          <a:effectLst/>
                        </a:rPr>
                        <a:t> </a:t>
                      </a:r>
                    </a:p>
                    <a:p>
                      <a:pPr algn="ctr">
                        <a:lnSpc>
                          <a:spcPct val="120000"/>
                        </a:lnSpc>
                        <a:spcAft>
                          <a:spcPts val="1200"/>
                        </a:spcAft>
                      </a:pPr>
                      <a:r>
                        <a:rPr lang="en-GB" sz="1700" b="1" baseline="0" dirty="0" smtClean="0">
                          <a:effectLst/>
                        </a:rPr>
                        <a:t>1,150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7200" algn="ctr">
                        <a:spcAft>
                          <a:spcPts val="1200"/>
                        </a:spcAft>
                        <a:tabLst>
                          <a:tab pos="228600" algn="l"/>
                          <a:tab pos="457200" algn="l"/>
                        </a:tabLst>
                      </a:pPr>
                      <a:r>
                        <a:rPr lang="en-GB" sz="1700" b="1" baseline="0" dirty="0">
                          <a:effectLst/>
                        </a:rPr>
                        <a:t> </a:t>
                      </a:r>
                    </a:p>
                    <a:p>
                      <a:pPr algn="ctr">
                        <a:lnSpc>
                          <a:spcPct val="120000"/>
                        </a:lnSpc>
                        <a:spcAft>
                          <a:spcPts val="1200"/>
                        </a:spcAft>
                      </a:pPr>
                      <a:r>
                        <a:rPr lang="en-GB" sz="1700" b="1" baseline="0" dirty="0" smtClean="0">
                          <a:effectLst/>
                        </a:rPr>
                        <a:t>1,350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7200" algn="ctr">
                        <a:spcAft>
                          <a:spcPts val="1200"/>
                        </a:spcAft>
                        <a:tabLst>
                          <a:tab pos="228600" algn="l"/>
                          <a:tab pos="457200" algn="l"/>
                        </a:tabLst>
                      </a:pPr>
                      <a:r>
                        <a:rPr lang="en-GB" sz="1700" b="1" baseline="0" dirty="0">
                          <a:effectLst/>
                        </a:rPr>
                        <a:t> </a:t>
                      </a:r>
                    </a:p>
                    <a:p>
                      <a:pPr algn="ctr">
                        <a:lnSpc>
                          <a:spcPct val="120000"/>
                        </a:lnSpc>
                        <a:spcAft>
                          <a:spcPts val="1200"/>
                        </a:spcAft>
                      </a:pPr>
                      <a:r>
                        <a:rPr lang="en-GB" sz="1700" b="1" baseline="0" dirty="0" smtClean="0">
                          <a:effectLst/>
                        </a:rPr>
                        <a:t>1,500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7200" algn="ctr">
                        <a:spcAft>
                          <a:spcPts val="1200"/>
                        </a:spcAft>
                        <a:tabLst>
                          <a:tab pos="228600" algn="l"/>
                          <a:tab pos="457200" algn="l"/>
                        </a:tabLst>
                      </a:pPr>
                      <a:r>
                        <a:rPr lang="en-GB" sz="1700" b="1" baseline="0" dirty="0">
                          <a:effectLst/>
                        </a:rPr>
                        <a:t> </a:t>
                      </a:r>
                    </a:p>
                    <a:p>
                      <a:pPr algn="ctr">
                        <a:lnSpc>
                          <a:spcPct val="120000"/>
                        </a:lnSpc>
                        <a:spcAft>
                          <a:spcPts val="1200"/>
                        </a:spcAft>
                      </a:pPr>
                      <a:r>
                        <a:rPr lang="en-GB" sz="1700" b="1" baseline="0" dirty="0" smtClean="0">
                          <a:effectLst/>
                        </a:rPr>
                        <a:t>1,650 </a:t>
                      </a:r>
                      <a:r>
                        <a:rPr lang="en-GB" sz="1700" b="1" baseline="0" dirty="0">
                          <a:effectLst/>
                        </a:rPr>
                        <a:t>hours</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89923939"/>
                  </a:ext>
                </a:extLst>
              </a:tr>
              <a:tr h="720080">
                <a:tc>
                  <a:txBody>
                    <a:bodyPr/>
                    <a:lstStyle/>
                    <a:p>
                      <a:pPr marL="36195" marR="36195" algn="l">
                        <a:spcBef>
                          <a:spcPts val="300"/>
                        </a:spcBef>
                        <a:spcAft>
                          <a:spcPts val="300"/>
                        </a:spcAft>
                      </a:pPr>
                      <a:r>
                        <a:rPr lang="en-GB" sz="1700" baseline="0">
                          <a:effectLst/>
                        </a:rPr>
                        <a:t>Row 3: Funding rate </a:t>
                      </a:r>
                      <a:endParaRPr lang="en-GB" sz="1700" baseline="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20000"/>
                        </a:lnSpc>
                        <a:spcAft>
                          <a:spcPts val="1200"/>
                        </a:spcAft>
                      </a:pPr>
                      <a:r>
                        <a:rPr lang="en-GB" sz="1700" b="1" baseline="0" dirty="0">
                          <a:effectLst/>
                        </a:rPr>
                        <a:t>£8,340 (paid at £4,170/</a:t>
                      </a:r>
                      <a:r>
                        <a:rPr lang="en-GB" sz="1700" b="1" baseline="0" dirty="0" err="1">
                          <a:effectLst/>
                        </a:rPr>
                        <a:t>yr</a:t>
                      </a:r>
                      <a:r>
                        <a:rPr lang="en-GB" sz="1700" b="1" baseline="0" dirty="0">
                          <a:effectLst/>
                        </a:rPr>
                        <a:t>)</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20000"/>
                        </a:lnSpc>
                        <a:spcAft>
                          <a:spcPts val="1200"/>
                        </a:spcAft>
                      </a:pPr>
                      <a:r>
                        <a:rPr lang="en-GB" sz="1700" b="1" baseline="0" dirty="0">
                          <a:effectLst/>
                        </a:rPr>
                        <a:t>£9,670 (paid at £4,835/</a:t>
                      </a:r>
                      <a:r>
                        <a:rPr lang="en-GB" sz="1700" b="1" baseline="0" dirty="0" err="1">
                          <a:effectLst/>
                        </a:rPr>
                        <a:t>yr</a:t>
                      </a:r>
                      <a:r>
                        <a:rPr lang="en-GB" sz="1700" b="1" baseline="0" dirty="0">
                          <a:effectLst/>
                        </a:rPr>
                        <a:t>)</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20000"/>
                        </a:lnSpc>
                        <a:spcAft>
                          <a:spcPts val="1200"/>
                        </a:spcAft>
                      </a:pPr>
                      <a:r>
                        <a:rPr lang="en-GB" sz="1700" b="1" baseline="0" dirty="0">
                          <a:effectLst/>
                        </a:rPr>
                        <a:t>£10,670 (paid at £5,335/</a:t>
                      </a:r>
                      <a:r>
                        <a:rPr lang="en-GB" sz="1700" b="1" baseline="0" dirty="0" err="1">
                          <a:effectLst/>
                        </a:rPr>
                        <a:t>yr</a:t>
                      </a:r>
                      <a:r>
                        <a:rPr lang="en-GB" sz="1700" b="1" baseline="0" dirty="0">
                          <a:effectLst/>
                        </a:rPr>
                        <a:t>)</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20000"/>
                        </a:lnSpc>
                        <a:spcAft>
                          <a:spcPts val="1200"/>
                        </a:spcAft>
                      </a:pPr>
                      <a:r>
                        <a:rPr lang="en-GB" sz="1700" b="1" baseline="0" dirty="0">
                          <a:effectLst/>
                        </a:rPr>
                        <a:t>£11,670 (paid at £5,835/</a:t>
                      </a:r>
                      <a:r>
                        <a:rPr lang="en-GB" sz="1700" b="1" baseline="0" dirty="0" err="1">
                          <a:effectLst/>
                        </a:rPr>
                        <a:t>yr</a:t>
                      </a:r>
                      <a:r>
                        <a:rPr lang="en-GB" sz="1700" b="1" baseline="0" dirty="0">
                          <a:effectLst/>
                        </a:rPr>
                        <a:t>)</a:t>
                      </a:r>
                      <a:endParaRPr lang="en-GB" sz="1700" b="1" baseline="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77330082"/>
                  </a:ext>
                </a:extLst>
              </a:tr>
            </a:tbl>
          </a:graphicData>
        </a:graphic>
      </p:graphicFrame>
    </p:spTree>
    <p:extLst>
      <p:ext uri="{BB962C8B-B14F-4D97-AF65-F5344CB8AC3E}">
        <p14:creationId xmlns:p14="http://schemas.microsoft.com/office/powerpoint/2010/main" val="3834830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116633"/>
            <a:ext cx="8280919" cy="1080120"/>
          </a:xfrm>
        </p:spPr>
        <p:txBody>
          <a:bodyPr/>
          <a:lstStyle/>
          <a:p>
            <a:pPr lvl="0" eaLnBrk="0" fontAlgn="base" hangingPunct="0">
              <a:spcAft>
                <a:spcPct val="0"/>
              </a:spcAft>
              <a:tabLst>
                <a:tab pos="228600" algn="l"/>
                <a:tab pos="457200" algn="l"/>
              </a:tabLst>
            </a:pPr>
            <a:r>
              <a:rPr lang="en-GB" altLang="en-US" dirty="0">
                <a:latin typeface="Arial" panose="020B0604020202020204" pitchFamily="34" charset="0"/>
                <a:ea typeface="Times New Roman" panose="02020603050405020304" pitchFamily="18" charset="0"/>
                <a:cs typeface="Arial" panose="020B0604020202020204" pitchFamily="34" charset="0"/>
              </a:rPr>
              <a:t>B</a:t>
            </a:r>
            <a:r>
              <a:rPr lang="en-GB" altLang="en-US" dirty="0" smtClean="0">
                <a:latin typeface="Arial" panose="020B0604020202020204" pitchFamily="34" charset="0"/>
                <a:ea typeface="Times New Roman" panose="02020603050405020304" pitchFamily="18" charset="0"/>
                <a:cs typeface="Arial" panose="020B0604020202020204" pitchFamily="34" charset="0"/>
              </a:rPr>
              <a:t>and 7 programme - planned hours over the </a:t>
            </a:r>
            <a:r>
              <a:rPr lang="en-GB" altLang="en-US" dirty="0">
                <a:latin typeface="Arial" panose="020B0604020202020204" pitchFamily="34" charset="0"/>
                <a:ea typeface="Times New Roman" panose="02020603050405020304" pitchFamily="18" charset="0"/>
                <a:cs typeface="Arial" panose="020B0604020202020204" pitchFamily="34" charset="0"/>
              </a:rPr>
              <a:t>2</a:t>
            </a:r>
            <a:r>
              <a:rPr lang="en-GB" altLang="en-US" dirty="0" smtClean="0">
                <a:latin typeface="Arial" panose="020B0604020202020204" pitchFamily="34" charset="0"/>
                <a:ea typeface="Times New Roman" panose="02020603050405020304" pitchFamily="18" charset="0"/>
                <a:cs typeface="Arial" panose="020B0604020202020204" pitchFamily="34" charset="0"/>
              </a:rPr>
              <a:t> years </a:t>
            </a:r>
            <a:endParaRPr lang="en-GB" altLang="en-US" sz="800" dirty="0"/>
          </a:p>
        </p:txBody>
      </p:sp>
      <p:sp>
        <p:nvSpPr>
          <p:cNvPr id="9" name="Text Placeholder 8"/>
          <p:cNvSpPr>
            <a:spLocks noGrp="1"/>
          </p:cNvSpPr>
          <p:nvPr>
            <p:ph type="body" sz="half" idx="2"/>
          </p:nvPr>
        </p:nvSpPr>
        <p:spPr>
          <a:xfrm>
            <a:off x="1187624" y="4839107"/>
            <a:ext cx="7200799" cy="1152128"/>
          </a:xfrm>
        </p:spPr>
        <p:txBody>
          <a:bodyPr/>
          <a:lstStyle/>
          <a:p>
            <a:r>
              <a:rPr lang="en-GB" sz="1800" dirty="0" smtClean="0"/>
              <a:t>The planned hours will be spread over the 2 years as decided by the provider taking into account the industry placement – not necessarily half the planned hours in each year.</a:t>
            </a:r>
            <a:endParaRPr lang="en-GB" sz="1800" dirty="0"/>
          </a:p>
        </p:txBody>
      </p:sp>
      <p:graphicFrame>
        <p:nvGraphicFramePr>
          <p:cNvPr id="2" name="Table 1"/>
          <p:cNvGraphicFramePr>
            <a:graphicFrameLocks noGrp="1"/>
          </p:cNvGraphicFramePr>
          <p:nvPr>
            <p:extLst>
              <p:ext uri="{D42A27DB-BD31-4B8C-83A1-F6EECF244321}">
                <p14:modId xmlns:p14="http://schemas.microsoft.com/office/powerpoint/2010/main" val="1976616975"/>
              </p:ext>
            </p:extLst>
          </p:nvPr>
        </p:nvGraphicFramePr>
        <p:xfrm>
          <a:off x="467544" y="1412776"/>
          <a:ext cx="8424936" cy="3364992"/>
        </p:xfrm>
        <a:graphic>
          <a:graphicData uri="http://schemas.openxmlformats.org/drawingml/2006/table">
            <a:tbl>
              <a:tblPr firstRow="1" firstCol="1" bandRow="1">
                <a:tableStyleId>{5C22544A-7EE6-4342-B048-85BDC9FD1C3A}</a:tableStyleId>
              </a:tblPr>
              <a:tblGrid>
                <a:gridCol w="8424936">
                  <a:extLst>
                    <a:ext uri="{9D8B030D-6E8A-4147-A177-3AD203B41FA5}">
                      <a16:colId xmlns:a16="http://schemas.microsoft.com/office/drawing/2014/main" val="2801000952"/>
                    </a:ext>
                  </a:extLst>
                </a:gridCol>
              </a:tblGrid>
              <a:tr h="792088">
                <a:tc>
                  <a:txBody>
                    <a:bodyPr/>
                    <a:lstStyle/>
                    <a:p>
                      <a:pPr algn="ctr">
                        <a:lnSpc>
                          <a:spcPct val="120000"/>
                        </a:lnSpc>
                        <a:spcAft>
                          <a:spcPts val="1200"/>
                        </a:spcAft>
                      </a:pPr>
                      <a:r>
                        <a:rPr lang="en-GB" sz="2300" dirty="0">
                          <a:effectLst/>
                        </a:rPr>
                        <a:t/>
                      </a:r>
                      <a:br>
                        <a:rPr lang="en-GB" sz="2300" dirty="0">
                          <a:effectLst/>
                        </a:rPr>
                      </a:br>
                      <a:r>
                        <a:rPr lang="en-GB" sz="2300" dirty="0">
                          <a:effectLst/>
                        </a:rPr>
                        <a:t>T Level qualification </a:t>
                      </a:r>
                      <a:r>
                        <a:rPr lang="en-GB" sz="2300" dirty="0" smtClean="0">
                          <a:effectLst/>
                        </a:rPr>
                        <a:t>(TQ) – 1,250 hours</a:t>
                      </a:r>
                      <a:endParaRPr lang="en-GB" sz="2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9882121"/>
                  </a:ext>
                </a:extLst>
              </a:tr>
              <a:tr h="792088">
                <a:tc>
                  <a:txBody>
                    <a:bodyPr/>
                    <a:lstStyle/>
                    <a:p>
                      <a:pPr algn="ctr">
                        <a:lnSpc>
                          <a:spcPct val="120000"/>
                        </a:lnSpc>
                        <a:spcAft>
                          <a:spcPts val="1200"/>
                        </a:spcAft>
                      </a:pPr>
                      <a:r>
                        <a:rPr lang="en-GB" sz="2300" dirty="0">
                          <a:effectLst/>
                        </a:rPr>
                        <a:t/>
                      </a:r>
                      <a:br>
                        <a:rPr lang="en-GB" sz="2300" dirty="0">
                          <a:effectLst/>
                        </a:rPr>
                      </a:br>
                      <a:r>
                        <a:rPr lang="en-GB" sz="2300" dirty="0">
                          <a:effectLst/>
                        </a:rPr>
                        <a:t>Specified additional requirements – 50 hours</a:t>
                      </a:r>
                      <a:endParaRPr lang="en-GB" sz="2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9507136"/>
                  </a:ext>
                </a:extLst>
              </a:tr>
              <a:tr h="792088">
                <a:tc>
                  <a:txBody>
                    <a:bodyPr/>
                    <a:lstStyle/>
                    <a:p>
                      <a:pPr algn="ctr">
                        <a:lnSpc>
                          <a:spcPct val="120000"/>
                        </a:lnSpc>
                        <a:spcAft>
                          <a:spcPts val="1200"/>
                        </a:spcAft>
                      </a:pPr>
                      <a:r>
                        <a:rPr lang="en-GB" sz="2300" dirty="0">
                          <a:effectLst/>
                        </a:rPr>
                        <a:t/>
                      </a:r>
                      <a:br>
                        <a:rPr lang="en-GB" sz="2300" dirty="0">
                          <a:effectLst/>
                        </a:rPr>
                      </a:br>
                      <a:r>
                        <a:rPr lang="en-GB" sz="2300" dirty="0" smtClean="0">
                          <a:effectLst/>
                        </a:rPr>
                        <a:t>Employability Enrichment and Pastoral (EEP) </a:t>
                      </a:r>
                      <a:r>
                        <a:rPr lang="en-GB" sz="2300" dirty="0">
                          <a:effectLst/>
                        </a:rPr>
                        <a:t>– </a:t>
                      </a:r>
                      <a:r>
                        <a:rPr lang="en-GB" sz="2300" dirty="0" smtClean="0">
                          <a:effectLst/>
                        </a:rPr>
                        <a:t>150 hours</a:t>
                      </a:r>
                      <a:endParaRPr lang="en-GB" sz="2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8224108"/>
                  </a:ext>
                </a:extLst>
              </a:tr>
              <a:tr h="792088">
                <a:tc>
                  <a:txBody>
                    <a:bodyPr/>
                    <a:lstStyle/>
                    <a:p>
                      <a:pPr algn="ctr">
                        <a:lnSpc>
                          <a:spcPct val="120000"/>
                        </a:lnSpc>
                        <a:spcAft>
                          <a:spcPts val="1200"/>
                        </a:spcAft>
                      </a:pPr>
                      <a:r>
                        <a:rPr lang="en-GB" sz="2300" dirty="0">
                          <a:effectLst/>
                        </a:rPr>
                        <a:t/>
                      </a:r>
                      <a:br>
                        <a:rPr lang="en-GB" sz="2300" dirty="0">
                          <a:effectLst/>
                        </a:rPr>
                      </a:br>
                      <a:r>
                        <a:rPr lang="en-GB" sz="2300" dirty="0">
                          <a:effectLst/>
                        </a:rPr>
                        <a:t>Total – </a:t>
                      </a:r>
                      <a:r>
                        <a:rPr lang="en-GB" sz="2300" dirty="0" smtClean="0">
                          <a:effectLst/>
                        </a:rPr>
                        <a:t>1,450 </a:t>
                      </a:r>
                      <a:r>
                        <a:rPr lang="en-GB" sz="2300" dirty="0">
                          <a:effectLst/>
                        </a:rPr>
                        <a:t>hours</a:t>
                      </a:r>
                      <a:endParaRPr lang="en-GB" sz="2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9569460"/>
                  </a:ext>
                </a:extLst>
              </a:tr>
            </a:tbl>
          </a:graphicData>
        </a:graphic>
      </p:graphicFrame>
    </p:spTree>
    <p:extLst>
      <p:ext uri="{BB962C8B-B14F-4D97-AF65-F5344CB8AC3E}">
        <p14:creationId xmlns:p14="http://schemas.microsoft.com/office/powerpoint/2010/main" val="1622425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9513" y="333374"/>
            <a:ext cx="8280276" cy="647701"/>
          </a:xfrm>
        </p:spPr>
        <p:txBody>
          <a:bodyPr/>
          <a:lstStyle/>
          <a:p>
            <a:r>
              <a:rPr lang="en-GB" dirty="0" smtClean="0"/>
              <a:t>Industry placements  </a:t>
            </a:r>
            <a:endParaRPr lang="en-GB" dirty="0"/>
          </a:p>
        </p:txBody>
      </p:sp>
      <p:sp>
        <p:nvSpPr>
          <p:cNvPr id="11" name="Content Placeholder 10"/>
          <p:cNvSpPr>
            <a:spLocks noGrp="1"/>
          </p:cNvSpPr>
          <p:nvPr>
            <p:ph idx="1"/>
          </p:nvPr>
        </p:nvSpPr>
        <p:spPr>
          <a:xfrm>
            <a:off x="395536" y="981074"/>
            <a:ext cx="8676456" cy="5184229"/>
          </a:xfrm>
        </p:spPr>
        <p:txBody>
          <a:bodyPr/>
          <a:lstStyle/>
          <a:p>
            <a:r>
              <a:rPr lang="en-GB" sz="2800" b="0" dirty="0" smtClean="0"/>
              <a:t>Indicative set funding rate - </a:t>
            </a:r>
            <a:r>
              <a:rPr lang="en-GB" sz="2800" dirty="0" smtClean="0"/>
              <a:t>£550</a:t>
            </a:r>
            <a:r>
              <a:rPr lang="en-GB" sz="2800" b="0" dirty="0"/>
              <a:t> </a:t>
            </a:r>
            <a:r>
              <a:rPr lang="en-GB" sz="2800" b="0" dirty="0" smtClean="0"/>
              <a:t>– half in the first year, half in the second.  </a:t>
            </a:r>
          </a:p>
          <a:p>
            <a:r>
              <a:rPr lang="en-GB" sz="2800" b="0" dirty="0" smtClean="0"/>
              <a:t>In ‘steady state’, second year’s funding </a:t>
            </a:r>
            <a:r>
              <a:rPr lang="en-GB" sz="2800" b="0" dirty="0" smtClean="0"/>
              <a:t>could be </a:t>
            </a:r>
            <a:r>
              <a:rPr lang="en-GB" sz="2800" b="0" dirty="0" smtClean="0"/>
              <a:t>conditional on the placement being completed. </a:t>
            </a:r>
          </a:p>
          <a:p>
            <a:r>
              <a:rPr lang="en-GB" sz="2800" b="0" dirty="0" smtClean="0"/>
              <a:t>Funding will be allocated in year student is studying, reverting to lagged arrangements later. </a:t>
            </a:r>
          </a:p>
          <a:p>
            <a:r>
              <a:rPr lang="en-GB" sz="2800" b="0" dirty="0" smtClean="0"/>
              <a:t>The conditions that must be met for a placement to be considered ‘completed’ are set out in Annex A of the consultation document.  </a:t>
            </a:r>
            <a:r>
              <a:rPr lang="en-GB" sz="1800" b="0" dirty="0" smtClean="0"/>
              <a:t>	</a:t>
            </a:r>
            <a:endParaRPr lang="en-GB" sz="1800" b="0" dirty="0"/>
          </a:p>
        </p:txBody>
      </p:sp>
    </p:spTree>
    <p:extLst>
      <p:ext uri="{BB962C8B-B14F-4D97-AF65-F5344CB8AC3E}">
        <p14:creationId xmlns:p14="http://schemas.microsoft.com/office/powerpoint/2010/main" val="2042682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333374"/>
            <a:ext cx="8856984" cy="1007394"/>
          </a:xfrm>
        </p:spPr>
        <p:txBody>
          <a:bodyPr/>
          <a:lstStyle/>
          <a:p>
            <a:r>
              <a:rPr lang="en-GB" sz="2800" dirty="0" smtClean="0"/>
              <a:t>A combination </a:t>
            </a:r>
            <a:r>
              <a:rPr lang="en-GB" sz="2800" dirty="0"/>
              <a:t>of planned hours and an industry </a:t>
            </a:r>
            <a:r>
              <a:rPr lang="en-GB" sz="2800" dirty="0" smtClean="0"/>
              <a:t>placement over 2 years</a:t>
            </a: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149729960"/>
              </p:ext>
            </p:extLst>
          </p:nvPr>
        </p:nvGraphicFramePr>
        <p:xfrm>
          <a:off x="1115615" y="1696409"/>
          <a:ext cx="7056785" cy="3717950"/>
        </p:xfrm>
        <a:graphic>
          <a:graphicData uri="http://schemas.openxmlformats.org/drawingml/2006/table">
            <a:tbl>
              <a:tblPr firstRow="1" firstCol="1" bandRow="1">
                <a:tableStyleId>{5C22544A-7EE6-4342-B048-85BDC9FD1C3A}</a:tableStyleId>
              </a:tblPr>
              <a:tblGrid>
                <a:gridCol w="3957358">
                  <a:extLst>
                    <a:ext uri="{9D8B030D-6E8A-4147-A177-3AD203B41FA5}">
                      <a16:colId xmlns:a16="http://schemas.microsoft.com/office/drawing/2014/main" val="3035155847"/>
                    </a:ext>
                  </a:extLst>
                </a:gridCol>
                <a:gridCol w="642693">
                  <a:extLst>
                    <a:ext uri="{9D8B030D-6E8A-4147-A177-3AD203B41FA5}">
                      <a16:colId xmlns:a16="http://schemas.microsoft.com/office/drawing/2014/main" val="1104600571"/>
                    </a:ext>
                  </a:extLst>
                </a:gridCol>
                <a:gridCol w="2456734">
                  <a:extLst>
                    <a:ext uri="{9D8B030D-6E8A-4147-A177-3AD203B41FA5}">
                      <a16:colId xmlns:a16="http://schemas.microsoft.com/office/drawing/2014/main" val="1578502770"/>
                    </a:ext>
                  </a:extLst>
                </a:gridCol>
              </a:tblGrid>
              <a:tr h="508455">
                <a:tc>
                  <a:txBody>
                    <a:bodyPr/>
                    <a:lstStyle/>
                    <a:p>
                      <a:pPr algn="ctr">
                        <a:lnSpc>
                          <a:spcPct val="120000"/>
                        </a:lnSpc>
                        <a:spcAft>
                          <a:spcPts val="1200"/>
                        </a:spcAft>
                      </a:pPr>
                      <a:r>
                        <a:rPr lang="en-GB" sz="1600" dirty="0">
                          <a:effectLst/>
                        </a:rPr>
                        <a:t>Hours of learning (spread over 2 years)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tx2"/>
                    </a:solidFill>
                  </a:tcPr>
                </a:tc>
                <a:tc>
                  <a:txBody>
                    <a:bodyPr/>
                    <a:lstStyle/>
                    <a:p>
                      <a:pPr algn="ctr">
                        <a:lnSpc>
                          <a:spcPct val="120000"/>
                        </a:lnSpc>
                        <a:spcAft>
                          <a:spcPts val="12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a:lnSpc>
                          <a:spcPct val="120000"/>
                        </a:lnSpc>
                        <a:spcAft>
                          <a:spcPts val="1200"/>
                        </a:spcAft>
                      </a:pPr>
                      <a:r>
                        <a:rPr lang="en-GB" sz="1600" dirty="0">
                          <a:solidFill>
                            <a:schemeClr val="bg1"/>
                          </a:solidFill>
                          <a:effectLst/>
                        </a:rPr>
                        <a:t>Funding (over the 2 years)</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3846580213"/>
                  </a:ext>
                </a:extLst>
              </a:tr>
              <a:tr h="313274">
                <a:tc rowSpan="2">
                  <a:txBody>
                    <a:bodyPr/>
                    <a:lstStyle/>
                    <a:p>
                      <a:pPr>
                        <a:lnSpc>
                          <a:spcPct val="120000"/>
                        </a:lnSpc>
                        <a:spcAft>
                          <a:spcPts val="0"/>
                        </a:spcAft>
                      </a:pPr>
                      <a:r>
                        <a:rPr lang="en-GB" sz="1600" b="0" dirty="0" smtClean="0">
                          <a:solidFill>
                            <a:schemeClr val="tx1"/>
                          </a:solidFill>
                          <a:effectLst/>
                        </a:rPr>
                        <a:t>1,450 planned hours </a:t>
                      </a:r>
                      <a:r>
                        <a:rPr lang="en-GB" sz="1600" b="0" baseline="0" dirty="0" smtClean="0">
                          <a:solidFill>
                            <a:schemeClr val="tx1"/>
                          </a:solidFill>
                          <a:effectLst/>
                        </a:rPr>
                        <a:t>o</a:t>
                      </a:r>
                      <a:r>
                        <a:rPr lang="en-GB" sz="1600" b="0" dirty="0" smtClean="0">
                          <a:solidFill>
                            <a:schemeClr val="tx1"/>
                          </a:solidFill>
                          <a:effectLst/>
                        </a:rPr>
                        <a:t>f </a:t>
                      </a:r>
                      <a:r>
                        <a:rPr lang="en-GB" sz="1600" b="0" dirty="0">
                          <a:solidFill>
                            <a:schemeClr val="tx1"/>
                          </a:solidFill>
                          <a:effectLst/>
                        </a:rPr>
                        <a:t>which</a:t>
                      </a:r>
                      <a:r>
                        <a:rPr lang="en-GB" sz="1600" b="0" dirty="0" smtClean="0">
                          <a:solidFill>
                            <a:schemeClr val="tx1"/>
                          </a:solidFill>
                          <a:effectLst/>
                        </a:rPr>
                        <a:t>:</a:t>
                      </a:r>
                    </a:p>
                    <a:p>
                      <a:pPr marL="342900" lvl="0" indent="-342900">
                        <a:lnSpc>
                          <a:spcPct val="120000"/>
                        </a:lnSpc>
                        <a:spcAft>
                          <a:spcPts val="0"/>
                        </a:spcAft>
                        <a:buFont typeface="Symbol" panose="05050102010706020507" pitchFamily="18" charset="2"/>
                        <a:buChar char=""/>
                      </a:pPr>
                      <a:r>
                        <a:rPr lang="en-GB" sz="1600" b="0" dirty="0" smtClean="0">
                          <a:solidFill>
                            <a:schemeClr val="tx1"/>
                          </a:solidFill>
                          <a:effectLst/>
                        </a:rPr>
                        <a:t>T </a:t>
                      </a:r>
                      <a:r>
                        <a:rPr lang="en-GB" sz="1600" b="0" dirty="0">
                          <a:solidFill>
                            <a:schemeClr val="tx1"/>
                          </a:solidFill>
                          <a:effectLst/>
                        </a:rPr>
                        <a:t>Level qualification: </a:t>
                      </a:r>
                      <a:r>
                        <a:rPr lang="en-GB" sz="1600" b="0" dirty="0" smtClean="0">
                          <a:solidFill>
                            <a:schemeClr val="tx1"/>
                          </a:solidFill>
                          <a:effectLst/>
                        </a:rPr>
                        <a:t>1,250</a:t>
                      </a:r>
                      <a:endParaRPr lang="en-GB" sz="1600" b="0" dirty="0">
                        <a:solidFill>
                          <a:schemeClr val="tx1"/>
                        </a:solidFill>
                        <a:effectLst/>
                      </a:endParaRPr>
                    </a:p>
                    <a:p>
                      <a:pPr marL="342900" lvl="0" indent="-342900">
                        <a:lnSpc>
                          <a:spcPct val="120000"/>
                        </a:lnSpc>
                        <a:spcAft>
                          <a:spcPts val="0"/>
                        </a:spcAft>
                        <a:buFont typeface="Symbol" panose="05050102010706020507" pitchFamily="18" charset="2"/>
                        <a:buChar char=""/>
                      </a:pPr>
                      <a:r>
                        <a:rPr lang="en-GB" sz="1600" b="0" dirty="0">
                          <a:solidFill>
                            <a:schemeClr val="tx1"/>
                          </a:solidFill>
                          <a:effectLst/>
                        </a:rPr>
                        <a:t>Specified additional requirements: 50</a:t>
                      </a:r>
                    </a:p>
                    <a:p>
                      <a:pPr marL="342900" lvl="0" indent="-342900">
                        <a:lnSpc>
                          <a:spcPct val="120000"/>
                        </a:lnSpc>
                        <a:spcAft>
                          <a:spcPts val="0"/>
                        </a:spcAft>
                        <a:buFont typeface="Symbol" panose="05050102010706020507" pitchFamily="18" charset="2"/>
                        <a:buChar char=""/>
                      </a:pPr>
                      <a:r>
                        <a:rPr lang="en-GB" sz="1600" b="0" dirty="0">
                          <a:solidFill>
                            <a:schemeClr val="tx1"/>
                          </a:solidFill>
                          <a:effectLst/>
                        </a:rPr>
                        <a:t>EEP: </a:t>
                      </a:r>
                      <a:r>
                        <a:rPr lang="en-GB" sz="1600" b="0" dirty="0" smtClean="0">
                          <a:solidFill>
                            <a:schemeClr val="tx1"/>
                          </a:solidFill>
                          <a:effectLst/>
                        </a:rPr>
                        <a:t>150</a:t>
                      </a:r>
                      <a:endParaRPr lang="en-GB" sz="1600" b="0" dirty="0">
                        <a:solidFill>
                          <a:schemeClr val="tx1"/>
                        </a:solidFill>
                        <a:effectLst/>
                      </a:endParaRPr>
                    </a:p>
                  </a:txBody>
                  <a:tcPr marL="68580" marR="68580" marT="0" marB="0">
                    <a:solidFill>
                      <a:schemeClr val="tx2">
                        <a:lumMod val="40000"/>
                        <a:lumOff val="60000"/>
                      </a:schemeClr>
                    </a:solidFill>
                  </a:tcPr>
                </a:tc>
                <a:tc>
                  <a:txBody>
                    <a:bodyPr/>
                    <a:lstStyle/>
                    <a:p>
                      <a:pPr>
                        <a:lnSpc>
                          <a:spcPct val="120000"/>
                        </a:lnSpc>
                        <a:spcAft>
                          <a:spcPts val="1200"/>
                        </a:spcAft>
                      </a:pPr>
                      <a:r>
                        <a:rPr lang="en-GB" sz="1600" b="0" dirty="0">
                          <a:effectLst/>
                        </a:rPr>
                        <a:t> </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rowSpan="2">
                  <a:txBody>
                    <a:bodyPr/>
                    <a:lstStyle/>
                    <a:p>
                      <a:pPr>
                        <a:lnSpc>
                          <a:spcPct val="120000"/>
                        </a:lnSpc>
                        <a:spcAft>
                          <a:spcPts val="1200"/>
                        </a:spcAft>
                      </a:pPr>
                      <a:r>
                        <a:rPr lang="en-GB" sz="1600" b="0" dirty="0">
                          <a:effectLst/>
                        </a:rPr>
                        <a:t> </a:t>
                      </a:r>
                    </a:p>
                    <a:p>
                      <a:pPr algn="ctr">
                        <a:lnSpc>
                          <a:spcPct val="120000"/>
                        </a:lnSpc>
                        <a:spcAft>
                          <a:spcPts val="1200"/>
                        </a:spcAft>
                      </a:pPr>
                      <a:r>
                        <a:rPr lang="en-GB" sz="1600" b="0" dirty="0">
                          <a:effectLst/>
                        </a:rPr>
                        <a:t>Band 7 funding rate: £9,670</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15676093"/>
                  </a:ext>
                </a:extLst>
              </a:tr>
              <a:tr h="1566368">
                <a:tc vMerge="1">
                  <a:txBody>
                    <a:bodyPr/>
                    <a:lstStyle/>
                    <a:p>
                      <a:pPr>
                        <a:lnSpc>
                          <a:spcPct val="120000"/>
                        </a:lnSpc>
                        <a:spcAft>
                          <a:spcPts val="0"/>
                        </a:spcAft>
                      </a:pPr>
                      <a:endParaRPr lang="en-GB"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20000"/>
                        </a:lnSpc>
                        <a:spcAft>
                          <a:spcPts val="1200"/>
                        </a:spcAft>
                      </a:pPr>
                      <a:r>
                        <a:rPr lang="en-GB" sz="1600" b="0" dirty="0">
                          <a:effectLst/>
                        </a:rPr>
                        <a:t> </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vMerge="1">
                  <a:txBody>
                    <a:bodyPr/>
                    <a:lstStyle/>
                    <a:p>
                      <a:endParaRPr lang="en-GB"/>
                    </a:p>
                  </a:txBody>
                  <a:tcPr/>
                </a:tc>
                <a:extLst>
                  <a:ext uri="{0D108BD9-81ED-4DB2-BD59-A6C34878D82A}">
                    <a16:rowId xmlns:a16="http://schemas.microsoft.com/office/drawing/2014/main" val="2221241516"/>
                  </a:ext>
                </a:extLst>
              </a:tr>
              <a:tr h="626546">
                <a:tc>
                  <a:txBody>
                    <a:bodyPr/>
                    <a:lstStyle/>
                    <a:p>
                      <a:pPr algn="ctr">
                        <a:lnSpc>
                          <a:spcPct val="120000"/>
                        </a:lnSpc>
                        <a:spcAft>
                          <a:spcPts val="1200"/>
                        </a:spcAft>
                      </a:pPr>
                      <a:r>
                        <a:rPr lang="en-GB" sz="1600" b="0" dirty="0">
                          <a:solidFill>
                            <a:schemeClr val="tx1"/>
                          </a:solidFill>
                          <a:effectLst/>
                        </a:rPr>
                        <a:t>Industry placement: 350 hours</a:t>
                      </a:r>
                      <a:endParaRPr lang="en-GB"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20000"/>
                        </a:lnSpc>
                        <a:spcAft>
                          <a:spcPts val="1200"/>
                        </a:spcAft>
                      </a:pPr>
                      <a:r>
                        <a:rPr lang="en-GB" sz="1600" b="0" dirty="0">
                          <a:effectLst/>
                        </a:rPr>
                        <a:t> </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a:lnSpc>
                          <a:spcPct val="120000"/>
                        </a:lnSpc>
                        <a:spcAft>
                          <a:spcPts val="1200"/>
                        </a:spcAft>
                      </a:pPr>
                      <a:r>
                        <a:rPr lang="en-GB" sz="1600" b="0" dirty="0">
                          <a:effectLst/>
                        </a:rPr>
                        <a:t>Industry placement payment: £550</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06664473"/>
                  </a:ext>
                </a:extLst>
              </a:tr>
              <a:tr h="626546">
                <a:tc>
                  <a:txBody>
                    <a:bodyPr/>
                    <a:lstStyle/>
                    <a:p>
                      <a:pPr algn="ctr">
                        <a:lnSpc>
                          <a:spcPct val="120000"/>
                        </a:lnSpc>
                        <a:spcAft>
                          <a:spcPts val="1200"/>
                        </a:spcAft>
                      </a:pPr>
                      <a:r>
                        <a:rPr lang="en-GB" sz="1600" b="0" dirty="0">
                          <a:solidFill>
                            <a:schemeClr val="tx1"/>
                          </a:solidFill>
                          <a:effectLst/>
                        </a:rPr>
                        <a:t>Overall total: </a:t>
                      </a:r>
                      <a:r>
                        <a:rPr lang="en-GB" sz="1600" b="0" dirty="0" smtClean="0">
                          <a:solidFill>
                            <a:schemeClr val="tx1"/>
                          </a:solidFill>
                          <a:effectLst/>
                        </a:rPr>
                        <a:t>1,800 </a:t>
                      </a:r>
                      <a:r>
                        <a:rPr lang="en-GB" sz="1600" b="0" dirty="0">
                          <a:solidFill>
                            <a:schemeClr val="tx1"/>
                          </a:solidFill>
                          <a:effectLst/>
                        </a:rPr>
                        <a:t>hours</a:t>
                      </a:r>
                      <a:endParaRPr lang="en-GB" sz="1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schemeClr>
                    </a:solidFill>
                  </a:tcPr>
                </a:tc>
                <a:tc>
                  <a:txBody>
                    <a:bodyPr/>
                    <a:lstStyle/>
                    <a:p>
                      <a:pPr>
                        <a:lnSpc>
                          <a:spcPct val="120000"/>
                        </a:lnSpc>
                        <a:spcAft>
                          <a:spcPts val="1200"/>
                        </a:spcAft>
                      </a:pPr>
                      <a:r>
                        <a:rPr lang="en-GB" sz="1600" b="0" dirty="0">
                          <a:effectLst/>
                        </a:rPr>
                        <a:t> </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a:lnSpc>
                          <a:spcPct val="120000"/>
                        </a:lnSpc>
                        <a:spcAft>
                          <a:spcPts val="1200"/>
                        </a:spcAft>
                      </a:pPr>
                      <a:r>
                        <a:rPr lang="en-GB" sz="1600" b="0" dirty="0">
                          <a:effectLst/>
                        </a:rPr>
                        <a:t>Overall total: £10,220 before formula factors</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8050173"/>
                  </a:ext>
                </a:extLst>
              </a:tr>
            </a:tbl>
          </a:graphicData>
        </a:graphic>
      </p:graphicFrame>
    </p:spTree>
    <p:extLst>
      <p:ext uri="{BB962C8B-B14F-4D97-AF65-F5344CB8AC3E}">
        <p14:creationId xmlns:p14="http://schemas.microsoft.com/office/powerpoint/2010/main" val="2024690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145016" cy="575693"/>
          </a:xfrm>
        </p:spPr>
        <p:txBody>
          <a:bodyPr/>
          <a:lstStyle/>
          <a:p>
            <a:r>
              <a:rPr lang="en-GB" sz="2100" dirty="0"/>
              <a:t>Combination of planned hours and an industry </a:t>
            </a:r>
            <a:r>
              <a:rPr lang="en-GB" sz="2100" dirty="0" smtClean="0"/>
              <a:t>placement –</a:t>
            </a:r>
            <a:br>
              <a:rPr lang="en-GB" sz="2100" dirty="0" smtClean="0"/>
            </a:br>
            <a:r>
              <a:rPr lang="en-GB" sz="2100" dirty="0" smtClean="0"/>
              <a:t>each year</a:t>
            </a:r>
            <a:endParaRPr lang="en-GB" sz="2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0964183"/>
              </p:ext>
            </p:extLst>
          </p:nvPr>
        </p:nvGraphicFramePr>
        <p:xfrm>
          <a:off x="611560" y="620688"/>
          <a:ext cx="7416824" cy="2831467"/>
        </p:xfrm>
        <a:graphic>
          <a:graphicData uri="http://schemas.openxmlformats.org/drawingml/2006/table">
            <a:tbl>
              <a:tblPr firstRow="1" firstCol="1" bandRow="1">
                <a:tableStyleId>{5C22544A-7EE6-4342-B048-85BDC9FD1C3A}</a:tableStyleId>
              </a:tblPr>
              <a:tblGrid>
                <a:gridCol w="4158565">
                  <a:extLst>
                    <a:ext uri="{9D8B030D-6E8A-4147-A177-3AD203B41FA5}">
                      <a16:colId xmlns:a16="http://schemas.microsoft.com/office/drawing/2014/main" val="2501479307"/>
                    </a:ext>
                  </a:extLst>
                </a:gridCol>
                <a:gridCol w="677217">
                  <a:extLst>
                    <a:ext uri="{9D8B030D-6E8A-4147-A177-3AD203B41FA5}">
                      <a16:colId xmlns:a16="http://schemas.microsoft.com/office/drawing/2014/main" val="585698540"/>
                    </a:ext>
                  </a:extLst>
                </a:gridCol>
                <a:gridCol w="2581042">
                  <a:extLst>
                    <a:ext uri="{9D8B030D-6E8A-4147-A177-3AD203B41FA5}">
                      <a16:colId xmlns:a16="http://schemas.microsoft.com/office/drawing/2014/main" val="2744794443"/>
                    </a:ext>
                  </a:extLst>
                </a:gridCol>
              </a:tblGrid>
              <a:tr h="286553">
                <a:tc>
                  <a:txBody>
                    <a:bodyPr/>
                    <a:lstStyle/>
                    <a:p>
                      <a:pPr marL="6350" marR="22860" indent="-6350" algn="ctr">
                        <a:lnSpc>
                          <a:spcPct val="107000"/>
                        </a:lnSpc>
                        <a:spcAft>
                          <a:spcPts val="0"/>
                        </a:spcAft>
                      </a:pPr>
                      <a:r>
                        <a:rPr lang="en-GB" sz="1600" b="1" dirty="0">
                          <a:effectLst/>
                        </a:rPr>
                        <a:t>Hours of learning (year 1) </a:t>
                      </a:r>
                      <a:endParaRPr lang="en-GB" sz="1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solidFill>
                  </a:tcPr>
                </a:tc>
                <a:tc rowSpan="4">
                  <a:txBody>
                    <a:bodyPr/>
                    <a:lstStyle/>
                    <a:p>
                      <a:pPr marL="19050" indent="-6350" algn="ctr">
                        <a:lnSpc>
                          <a:spcPct val="107000"/>
                        </a:lnSpc>
                        <a:spcAft>
                          <a:spcPts val="1415"/>
                        </a:spcAft>
                      </a:pPr>
                      <a:r>
                        <a:rPr lang="en-GB" sz="1600" b="0" dirty="0">
                          <a:effectLst/>
                        </a:rPr>
                        <a:t> </a:t>
                      </a:r>
                    </a:p>
                    <a:p>
                      <a:pPr marL="1270" indent="-6350">
                        <a:lnSpc>
                          <a:spcPct val="107000"/>
                        </a:lnSpc>
                        <a:spcAft>
                          <a:spcPts val="1415"/>
                        </a:spcAft>
                      </a:pPr>
                      <a:r>
                        <a:rPr lang="en-GB" sz="1600" b="0" dirty="0">
                          <a:effectLst/>
                        </a:rPr>
                        <a:t> </a:t>
                      </a:r>
                    </a:p>
                    <a:p>
                      <a:pPr marL="1270" indent="-6350">
                        <a:lnSpc>
                          <a:spcPct val="107000"/>
                        </a:lnSpc>
                        <a:spcAft>
                          <a:spcPts val="5350"/>
                        </a:spcAft>
                      </a:pPr>
                      <a:r>
                        <a:rPr lang="en-GB" sz="1600" b="0" dirty="0">
                          <a:effectLst/>
                        </a:rPr>
                        <a:t> </a:t>
                      </a:r>
                    </a:p>
                    <a:p>
                      <a:pPr marL="1270" indent="-6350">
                        <a:lnSpc>
                          <a:spcPct val="107000"/>
                        </a:lnSpc>
                        <a:spcAft>
                          <a:spcPts val="3070"/>
                        </a:spcAft>
                      </a:pPr>
                      <a:r>
                        <a:rPr lang="en-GB" sz="1600" b="0" dirty="0">
                          <a:effectLst/>
                        </a:rPr>
                        <a:t> </a:t>
                      </a:r>
                    </a:p>
                    <a:p>
                      <a:pPr marL="1270" indent="-6350">
                        <a:lnSpc>
                          <a:spcPct val="107000"/>
                        </a:lnSpc>
                        <a:spcAft>
                          <a:spcPts val="0"/>
                        </a:spcAft>
                      </a:pPr>
                      <a:r>
                        <a:rPr lang="en-GB" sz="1600" b="0" dirty="0">
                          <a:effectLst/>
                        </a:rPr>
                        <a:t>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bg1"/>
                    </a:solidFill>
                  </a:tcPr>
                </a:tc>
                <a:tc>
                  <a:txBody>
                    <a:bodyPr/>
                    <a:lstStyle/>
                    <a:p>
                      <a:pPr marL="6350" marR="23495" indent="-6350" algn="ctr">
                        <a:lnSpc>
                          <a:spcPct val="107000"/>
                        </a:lnSpc>
                        <a:spcAft>
                          <a:spcPts val="0"/>
                        </a:spcAft>
                      </a:pPr>
                      <a:r>
                        <a:rPr lang="en-GB" sz="1600" b="1" dirty="0">
                          <a:effectLst/>
                        </a:rPr>
                        <a:t>Funding (year 1) </a:t>
                      </a:r>
                      <a:endParaRPr lang="en-GB" sz="1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solidFill>
                  </a:tcPr>
                </a:tc>
                <a:extLst>
                  <a:ext uri="{0D108BD9-81ED-4DB2-BD59-A6C34878D82A}">
                    <a16:rowId xmlns:a16="http://schemas.microsoft.com/office/drawing/2014/main" val="608954754"/>
                  </a:ext>
                </a:extLst>
              </a:tr>
              <a:tr h="1215058">
                <a:tc>
                  <a:txBody>
                    <a:bodyPr/>
                    <a:lstStyle/>
                    <a:p>
                      <a:pPr marL="6350" indent="-6350">
                        <a:lnSpc>
                          <a:spcPct val="107000"/>
                        </a:lnSpc>
                        <a:spcAft>
                          <a:spcPts val="245"/>
                        </a:spcAft>
                      </a:pPr>
                      <a:r>
                        <a:rPr lang="en-GB" sz="1600" b="0" dirty="0" smtClean="0">
                          <a:solidFill>
                            <a:schemeClr val="tx1"/>
                          </a:solidFill>
                          <a:effectLst/>
                        </a:rPr>
                        <a:t>800 planned hours of </a:t>
                      </a:r>
                      <a:r>
                        <a:rPr lang="en-GB" sz="1600" b="0" dirty="0">
                          <a:solidFill>
                            <a:schemeClr val="tx1"/>
                          </a:solidFill>
                          <a:effectLst/>
                        </a:rPr>
                        <a:t>which: </a:t>
                      </a:r>
                    </a:p>
                    <a:p>
                      <a:pPr marL="342900" lvl="0" indent="-342900" fontAlgn="base">
                        <a:lnSpc>
                          <a:spcPct val="107000"/>
                        </a:lnSpc>
                        <a:spcAft>
                          <a:spcPts val="25"/>
                        </a:spcAft>
                        <a:buClr>
                          <a:srgbClr val="000000"/>
                        </a:buClr>
                        <a:buSzPts val="1200"/>
                        <a:buFont typeface="Arial" panose="020B0604020202020204" pitchFamily="34" charset="0"/>
                        <a:buChar char="•"/>
                      </a:pPr>
                      <a:r>
                        <a:rPr lang="en-GB" sz="1600" b="0" u="none" strike="noStrike" dirty="0">
                          <a:solidFill>
                            <a:schemeClr val="tx1"/>
                          </a:solidFill>
                          <a:effectLst/>
                          <a:uFill>
                            <a:solidFill>
                              <a:srgbClr val="000000"/>
                            </a:solidFill>
                          </a:uFill>
                        </a:rPr>
                        <a:t>T Level qualification: 700 </a:t>
                      </a:r>
                    </a:p>
                    <a:p>
                      <a:pPr marL="342900" lvl="0" indent="-342900" fontAlgn="base">
                        <a:lnSpc>
                          <a:spcPct val="107000"/>
                        </a:lnSpc>
                        <a:spcAft>
                          <a:spcPts val="0"/>
                        </a:spcAft>
                        <a:buClr>
                          <a:srgbClr val="000000"/>
                        </a:buClr>
                        <a:buSzPts val="1200"/>
                        <a:buFont typeface="Arial" panose="020B0604020202020204" pitchFamily="34" charset="0"/>
                        <a:buChar char="•"/>
                      </a:pPr>
                      <a:r>
                        <a:rPr lang="en-GB" sz="1600" b="0" u="none" strike="noStrike" dirty="0">
                          <a:solidFill>
                            <a:schemeClr val="tx1"/>
                          </a:solidFill>
                          <a:effectLst/>
                          <a:uFill>
                            <a:solidFill>
                              <a:srgbClr val="000000"/>
                            </a:solidFill>
                          </a:uFill>
                        </a:rPr>
                        <a:t>EEP: 100 </a:t>
                      </a:r>
                    </a:p>
                    <a:p>
                      <a:pPr marL="6350" indent="-6350">
                        <a:lnSpc>
                          <a:spcPct val="107000"/>
                        </a:lnSpc>
                        <a:spcAft>
                          <a:spcPts val="0"/>
                        </a:spcAft>
                      </a:pPr>
                      <a:r>
                        <a:rPr lang="en-GB" sz="1600" b="0" dirty="0">
                          <a:solidFill>
                            <a:schemeClr val="tx1"/>
                          </a:solidFill>
                          <a:effectLst/>
                        </a:rPr>
                        <a:t>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6350" indent="-6350">
                        <a:lnSpc>
                          <a:spcPct val="107000"/>
                        </a:lnSpc>
                        <a:spcAft>
                          <a:spcPts val="1365"/>
                        </a:spcAft>
                      </a:pPr>
                      <a:r>
                        <a:rPr lang="en-GB" sz="1600" b="0" dirty="0">
                          <a:effectLst/>
                        </a:rPr>
                        <a:t> </a:t>
                      </a:r>
                    </a:p>
                    <a:p>
                      <a:pPr marL="6350" indent="-6350" algn="ctr">
                        <a:lnSpc>
                          <a:spcPct val="107000"/>
                        </a:lnSpc>
                        <a:spcAft>
                          <a:spcPts val="0"/>
                        </a:spcAft>
                      </a:pPr>
                      <a:r>
                        <a:rPr lang="en-GB" sz="1600" b="0" dirty="0">
                          <a:effectLst/>
                        </a:rPr>
                        <a:t>Band 7 annual funding rate: £4,835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1910114329"/>
                  </a:ext>
                </a:extLst>
              </a:tr>
              <a:tr h="540367">
                <a:tc>
                  <a:txBody>
                    <a:bodyPr/>
                    <a:lstStyle/>
                    <a:p>
                      <a:pPr marL="36830" indent="-6350">
                        <a:lnSpc>
                          <a:spcPct val="107000"/>
                        </a:lnSpc>
                        <a:spcAft>
                          <a:spcPts val="0"/>
                        </a:spcAft>
                      </a:pPr>
                      <a:r>
                        <a:rPr lang="en-GB" sz="1600" b="0" dirty="0">
                          <a:solidFill>
                            <a:schemeClr val="tx1"/>
                          </a:solidFill>
                          <a:effectLst/>
                        </a:rPr>
                        <a:t>Industry placement: no hours (all in year 2)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20955" marR="635" indent="-6350" algn="ctr">
                        <a:lnSpc>
                          <a:spcPct val="107000"/>
                        </a:lnSpc>
                        <a:spcAft>
                          <a:spcPts val="0"/>
                        </a:spcAft>
                      </a:pPr>
                      <a:r>
                        <a:rPr lang="en-GB" sz="1600" b="0" dirty="0">
                          <a:effectLst/>
                        </a:rPr>
                        <a:t>Industry placement annual payment: £275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4087189150"/>
                  </a:ext>
                </a:extLst>
              </a:tr>
              <a:tr h="766334">
                <a:tc>
                  <a:txBody>
                    <a:bodyPr/>
                    <a:lstStyle/>
                    <a:p>
                      <a:pPr marL="6350" marR="22225" indent="-6350" algn="ctr">
                        <a:lnSpc>
                          <a:spcPct val="107000"/>
                        </a:lnSpc>
                        <a:spcAft>
                          <a:spcPts val="0"/>
                        </a:spcAft>
                      </a:pPr>
                      <a:r>
                        <a:rPr lang="en-GB" sz="1600" b="0" dirty="0">
                          <a:solidFill>
                            <a:schemeClr val="tx1"/>
                          </a:solidFill>
                          <a:effectLst/>
                        </a:rPr>
                        <a:t>Year 1 total: 800 hours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6350" indent="-6350" algn="ctr">
                        <a:lnSpc>
                          <a:spcPct val="107000"/>
                        </a:lnSpc>
                        <a:spcAft>
                          <a:spcPts val="0"/>
                        </a:spcAft>
                      </a:pPr>
                      <a:r>
                        <a:rPr lang="en-GB" sz="1600" b="0" dirty="0">
                          <a:effectLst/>
                        </a:rPr>
                        <a:t>Year 1 total: £5,110 before formula factors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290969768"/>
                  </a:ext>
                </a:extLst>
              </a:tr>
            </a:tbl>
          </a:graphicData>
        </a:graphic>
      </p:graphicFrame>
      <p:graphicFrame>
        <p:nvGraphicFramePr>
          <p:cNvPr id="5" name="Content Placeholder 3"/>
          <p:cNvGraphicFramePr>
            <a:graphicFrameLocks/>
          </p:cNvGraphicFramePr>
          <p:nvPr>
            <p:extLst/>
          </p:nvPr>
        </p:nvGraphicFramePr>
        <p:xfrm>
          <a:off x="611560" y="3717032"/>
          <a:ext cx="7416823" cy="3024335"/>
        </p:xfrm>
        <a:graphic>
          <a:graphicData uri="http://schemas.openxmlformats.org/drawingml/2006/table">
            <a:tbl>
              <a:tblPr firstRow="1" firstCol="1" bandRow="1">
                <a:tableStyleId>{5C22544A-7EE6-4342-B048-85BDC9FD1C3A}</a:tableStyleId>
              </a:tblPr>
              <a:tblGrid>
                <a:gridCol w="4158565">
                  <a:extLst>
                    <a:ext uri="{9D8B030D-6E8A-4147-A177-3AD203B41FA5}">
                      <a16:colId xmlns:a16="http://schemas.microsoft.com/office/drawing/2014/main" val="3736181230"/>
                    </a:ext>
                  </a:extLst>
                </a:gridCol>
                <a:gridCol w="677216">
                  <a:extLst>
                    <a:ext uri="{9D8B030D-6E8A-4147-A177-3AD203B41FA5}">
                      <a16:colId xmlns:a16="http://schemas.microsoft.com/office/drawing/2014/main" val="2150177682"/>
                    </a:ext>
                  </a:extLst>
                </a:gridCol>
                <a:gridCol w="2581042">
                  <a:extLst>
                    <a:ext uri="{9D8B030D-6E8A-4147-A177-3AD203B41FA5}">
                      <a16:colId xmlns:a16="http://schemas.microsoft.com/office/drawing/2014/main" val="3240243329"/>
                    </a:ext>
                  </a:extLst>
                </a:gridCol>
              </a:tblGrid>
              <a:tr h="359162">
                <a:tc>
                  <a:txBody>
                    <a:bodyPr/>
                    <a:lstStyle/>
                    <a:p>
                      <a:pPr marL="6350" marR="22860" indent="-6350" algn="ctr">
                        <a:lnSpc>
                          <a:spcPct val="107000"/>
                        </a:lnSpc>
                        <a:spcAft>
                          <a:spcPts val="0"/>
                        </a:spcAft>
                      </a:pPr>
                      <a:r>
                        <a:rPr lang="en-GB" sz="1600" b="1" dirty="0">
                          <a:effectLst/>
                        </a:rPr>
                        <a:t>Hours of learning (year 2) </a:t>
                      </a:r>
                      <a:endParaRPr lang="en-GB" sz="1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solidFill>
                  </a:tcPr>
                </a:tc>
                <a:tc rowSpan="4">
                  <a:txBody>
                    <a:bodyPr/>
                    <a:lstStyle/>
                    <a:p>
                      <a:pPr marL="19050" indent="-6350" algn="ctr">
                        <a:lnSpc>
                          <a:spcPct val="107000"/>
                        </a:lnSpc>
                        <a:spcAft>
                          <a:spcPts val="1410"/>
                        </a:spcAft>
                      </a:pPr>
                      <a:r>
                        <a:rPr lang="en-GB" sz="1600" b="0" dirty="0">
                          <a:effectLst/>
                        </a:rPr>
                        <a:t> </a:t>
                      </a:r>
                    </a:p>
                    <a:p>
                      <a:pPr marL="1270" indent="-6350">
                        <a:lnSpc>
                          <a:spcPct val="107000"/>
                        </a:lnSpc>
                        <a:spcAft>
                          <a:spcPts val="1420"/>
                        </a:spcAft>
                      </a:pPr>
                      <a:r>
                        <a:rPr lang="en-GB" sz="1600" b="0" dirty="0">
                          <a:effectLst/>
                        </a:rPr>
                        <a:t> </a:t>
                      </a:r>
                    </a:p>
                    <a:p>
                      <a:pPr marL="1270" indent="-6350">
                        <a:lnSpc>
                          <a:spcPct val="107000"/>
                        </a:lnSpc>
                        <a:spcAft>
                          <a:spcPts val="7085"/>
                        </a:spcAft>
                      </a:pPr>
                      <a:r>
                        <a:rPr lang="en-GB" sz="1600" b="0" dirty="0">
                          <a:effectLst/>
                        </a:rPr>
                        <a:t> </a:t>
                      </a:r>
                    </a:p>
                    <a:p>
                      <a:pPr marL="1270" indent="-6350">
                        <a:lnSpc>
                          <a:spcPct val="107000"/>
                        </a:lnSpc>
                        <a:spcAft>
                          <a:spcPts val="3070"/>
                        </a:spcAft>
                      </a:pPr>
                      <a:r>
                        <a:rPr lang="en-GB" sz="1600" b="0" dirty="0">
                          <a:effectLst/>
                        </a:rPr>
                        <a:t> </a:t>
                      </a:r>
                    </a:p>
                    <a:p>
                      <a:pPr marL="1270" indent="-6350">
                        <a:lnSpc>
                          <a:spcPct val="107000"/>
                        </a:lnSpc>
                        <a:spcAft>
                          <a:spcPts val="0"/>
                        </a:spcAft>
                      </a:pPr>
                      <a:r>
                        <a:rPr lang="en-GB" sz="1600" b="0" dirty="0">
                          <a:effectLst/>
                        </a:rPr>
                        <a:t>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noFill/>
                  </a:tcPr>
                </a:tc>
                <a:tc>
                  <a:txBody>
                    <a:bodyPr/>
                    <a:lstStyle/>
                    <a:p>
                      <a:pPr marL="6350" marR="23495" indent="-6350" algn="ctr">
                        <a:lnSpc>
                          <a:spcPct val="107000"/>
                        </a:lnSpc>
                        <a:spcAft>
                          <a:spcPts val="0"/>
                        </a:spcAft>
                      </a:pPr>
                      <a:r>
                        <a:rPr lang="en-GB" sz="1600" b="1" dirty="0">
                          <a:effectLst/>
                        </a:rPr>
                        <a:t>Funding (year 2) </a:t>
                      </a:r>
                      <a:endParaRPr lang="en-GB" sz="16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solidFill>
                  </a:tcPr>
                </a:tc>
                <a:extLst>
                  <a:ext uri="{0D108BD9-81ED-4DB2-BD59-A6C34878D82A}">
                    <a16:rowId xmlns:a16="http://schemas.microsoft.com/office/drawing/2014/main" val="1759180566"/>
                  </a:ext>
                </a:extLst>
              </a:tr>
              <a:tr h="1536288">
                <a:tc>
                  <a:txBody>
                    <a:bodyPr/>
                    <a:lstStyle/>
                    <a:p>
                      <a:pPr marL="6350" indent="-6350">
                        <a:lnSpc>
                          <a:spcPct val="107000"/>
                        </a:lnSpc>
                        <a:spcAft>
                          <a:spcPts val="240"/>
                        </a:spcAft>
                      </a:pPr>
                      <a:r>
                        <a:rPr lang="en-GB" sz="1600" b="0" dirty="0" smtClean="0">
                          <a:solidFill>
                            <a:schemeClr val="tx1"/>
                          </a:solidFill>
                          <a:effectLst/>
                        </a:rPr>
                        <a:t>650 planned hours of which: </a:t>
                      </a:r>
                      <a:endParaRPr lang="en-GB" sz="1600" b="0" dirty="0">
                        <a:solidFill>
                          <a:schemeClr val="tx1"/>
                        </a:solidFill>
                        <a:effectLst/>
                      </a:endParaRPr>
                    </a:p>
                    <a:p>
                      <a:pPr marL="342900" lvl="0" indent="-342900" fontAlgn="base">
                        <a:lnSpc>
                          <a:spcPct val="107000"/>
                        </a:lnSpc>
                        <a:spcAft>
                          <a:spcPts val="25"/>
                        </a:spcAft>
                        <a:buClr>
                          <a:srgbClr val="000000"/>
                        </a:buClr>
                        <a:buSzPts val="1200"/>
                        <a:buFont typeface="Arial" panose="020B0604020202020204" pitchFamily="34" charset="0"/>
                        <a:buChar char="•"/>
                      </a:pPr>
                      <a:r>
                        <a:rPr lang="en-GB" sz="1600" b="0" u="none" strike="noStrike" dirty="0">
                          <a:solidFill>
                            <a:schemeClr val="tx1"/>
                          </a:solidFill>
                          <a:effectLst/>
                          <a:uFill>
                            <a:solidFill>
                              <a:srgbClr val="000000"/>
                            </a:solidFill>
                          </a:uFill>
                        </a:rPr>
                        <a:t>T Level qualification: 550 </a:t>
                      </a:r>
                    </a:p>
                    <a:p>
                      <a:pPr marL="342900" lvl="0" indent="-342900" fontAlgn="base">
                        <a:lnSpc>
                          <a:spcPct val="107000"/>
                        </a:lnSpc>
                        <a:spcAft>
                          <a:spcPts val="25"/>
                        </a:spcAft>
                        <a:buClr>
                          <a:srgbClr val="000000"/>
                        </a:buClr>
                        <a:buSzPts val="1200"/>
                        <a:buFont typeface="Arial" panose="020B0604020202020204" pitchFamily="34" charset="0"/>
                        <a:buChar char="•"/>
                      </a:pPr>
                      <a:r>
                        <a:rPr lang="en-GB" sz="1600" b="0" u="none" strike="noStrike" dirty="0">
                          <a:solidFill>
                            <a:schemeClr val="tx1"/>
                          </a:solidFill>
                          <a:effectLst/>
                          <a:uFill>
                            <a:solidFill>
                              <a:srgbClr val="000000"/>
                            </a:solidFill>
                          </a:uFill>
                        </a:rPr>
                        <a:t>Specified additional requirements: 50 </a:t>
                      </a:r>
                    </a:p>
                    <a:p>
                      <a:pPr marL="342900" lvl="0" indent="-342900" fontAlgn="base">
                        <a:lnSpc>
                          <a:spcPct val="107000"/>
                        </a:lnSpc>
                        <a:spcAft>
                          <a:spcPts val="0"/>
                        </a:spcAft>
                        <a:buClr>
                          <a:srgbClr val="000000"/>
                        </a:buClr>
                        <a:buSzPts val="1200"/>
                        <a:buFont typeface="Arial" panose="020B0604020202020204" pitchFamily="34" charset="0"/>
                        <a:buChar char="•"/>
                      </a:pPr>
                      <a:r>
                        <a:rPr lang="en-GB" sz="1600" b="0" u="none" strike="noStrike" dirty="0">
                          <a:solidFill>
                            <a:schemeClr val="tx1"/>
                          </a:solidFill>
                          <a:effectLst/>
                          <a:uFill>
                            <a:solidFill>
                              <a:srgbClr val="000000"/>
                            </a:solidFill>
                          </a:uFill>
                        </a:rPr>
                        <a:t>EEP: 50 </a:t>
                      </a:r>
                    </a:p>
                    <a:p>
                      <a:pPr marL="6350" indent="-6350">
                        <a:lnSpc>
                          <a:spcPct val="107000"/>
                        </a:lnSpc>
                        <a:spcAft>
                          <a:spcPts val="0"/>
                        </a:spcAft>
                      </a:pPr>
                      <a:r>
                        <a:rPr lang="en-GB" sz="1600" b="0" dirty="0">
                          <a:solidFill>
                            <a:schemeClr val="tx1"/>
                          </a:solidFill>
                          <a:effectLst/>
                        </a:rPr>
                        <a:t>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6350" indent="-6350">
                        <a:lnSpc>
                          <a:spcPct val="107000"/>
                        </a:lnSpc>
                        <a:spcAft>
                          <a:spcPts val="1365"/>
                        </a:spcAft>
                      </a:pPr>
                      <a:r>
                        <a:rPr lang="en-GB" sz="1600" b="0" dirty="0">
                          <a:effectLst/>
                        </a:rPr>
                        <a:t> </a:t>
                      </a:r>
                    </a:p>
                    <a:p>
                      <a:pPr marL="6350" indent="-6350" algn="ctr">
                        <a:lnSpc>
                          <a:spcPct val="107000"/>
                        </a:lnSpc>
                        <a:spcAft>
                          <a:spcPts val="0"/>
                        </a:spcAft>
                      </a:pPr>
                      <a:r>
                        <a:rPr lang="en-GB" sz="1600" b="0" dirty="0">
                          <a:effectLst/>
                        </a:rPr>
                        <a:t>Band 7 annual funding rate: £4,835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4156872462"/>
                  </a:ext>
                </a:extLst>
              </a:tr>
              <a:tr h="564752">
                <a:tc>
                  <a:txBody>
                    <a:bodyPr/>
                    <a:lstStyle/>
                    <a:p>
                      <a:pPr marL="6350" marR="22860" indent="-6350" algn="ctr">
                        <a:lnSpc>
                          <a:spcPct val="107000"/>
                        </a:lnSpc>
                        <a:spcAft>
                          <a:spcPts val="0"/>
                        </a:spcAft>
                      </a:pPr>
                      <a:r>
                        <a:rPr lang="en-GB" sz="1600" b="0" dirty="0">
                          <a:solidFill>
                            <a:schemeClr val="tx1"/>
                          </a:solidFill>
                          <a:effectLst/>
                        </a:rPr>
                        <a:t>Industry placement: 350 hours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20955" marR="635" indent="-6350" algn="ctr">
                        <a:lnSpc>
                          <a:spcPct val="107000"/>
                        </a:lnSpc>
                        <a:spcAft>
                          <a:spcPts val="0"/>
                        </a:spcAft>
                      </a:pPr>
                      <a:r>
                        <a:rPr lang="en-GB" sz="1600" b="0" dirty="0">
                          <a:effectLst/>
                        </a:rPr>
                        <a:t>Industry placement annual payment: £275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2506611001"/>
                  </a:ext>
                </a:extLst>
              </a:tr>
              <a:tr h="564133">
                <a:tc>
                  <a:txBody>
                    <a:bodyPr/>
                    <a:lstStyle/>
                    <a:p>
                      <a:pPr marL="6350" marR="22225" indent="-6350" algn="ctr">
                        <a:lnSpc>
                          <a:spcPct val="107000"/>
                        </a:lnSpc>
                        <a:spcAft>
                          <a:spcPts val="0"/>
                        </a:spcAft>
                      </a:pPr>
                      <a:r>
                        <a:rPr lang="en-GB" sz="1600" b="0" dirty="0">
                          <a:solidFill>
                            <a:schemeClr val="tx1"/>
                          </a:solidFill>
                          <a:effectLst/>
                        </a:rPr>
                        <a:t>Year 2 total: 1000 hours </a:t>
                      </a:r>
                      <a:endPar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tx2">
                        <a:lumMod val="40000"/>
                        <a:lumOff val="60000"/>
                      </a:schemeClr>
                    </a:solidFill>
                  </a:tcPr>
                </a:tc>
                <a:tc vMerge="1">
                  <a:txBody>
                    <a:bodyPr/>
                    <a:lstStyle/>
                    <a:p>
                      <a:endParaRPr lang="en-GB"/>
                    </a:p>
                  </a:txBody>
                  <a:tcPr/>
                </a:tc>
                <a:tc>
                  <a:txBody>
                    <a:bodyPr/>
                    <a:lstStyle/>
                    <a:p>
                      <a:pPr marL="6350" indent="-6350" algn="ctr">
                        <a:lnSpc>
                          <a:spcPct val="107000"/>
                        </a:lnSpc>
                        <a:spcAft>
                          <a:spcPts val="0"/>
                        </a:spcAft>
                      </a:pPr>
                      <a:r>
                        <a:rPr lang="en-GB" sz="1600" b="0" dirty="0">
                          <a:effectLst/>
                        </a:rPr>
                        <a:t>Year 2 total: £5,110 before formula factors </a:t>
                      </a:r>
                      <a:endPar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7945" marR="45085" marT="33655" marB="0">
                    <a:solidFill>
                      <a:schemeClr val="accent6">
                        <a:lumMod val="40000"/>
                        <a:lumOff val="60000"/>
                      </a:schemeClr>
                    </a:solidFill>
                  </a:tcPr>
                </a:tc>
                <a:extLst>
                  <a:ext uri="{0D108BD9-81ED-4DB2-BD59-A6C34878D82A}">
                    <a16:rowId xmlns:a16="http://schemas.microsoft.com/office/drawing/2014/main" val="180039151"/>
                  </a:ext>
                </a:extLst>
              </a:tr>
            </a:tbl>
          </a:graphicData>
        </a:graphic>
      </p:graphicFrame>
    </p:spTree>
    <p:extLst>
      <p:ext uri="{BB962C8B-B14F-4D97-AF65-F5344CB8AC3E}">
        <p14:creationId xmlns:p14="http://schemas.microsoft.com/office/powerpoint/2010/main" val="2070757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Funding for Level 2 maths and English </a:t>
            </a:r>
            <a:endParaRPr lang="en-GB" dirty="0"/>
          </a:p>
        </p:txBody>
      </p:sp>
      <p:sp>
        <p:nvSpPr>
          <p:cNvPr id="11" name="Content Placeholder 10"/>
          <p:cNvSpPr>
            <a:spLocks noGrp="1"/>
          </p:cNvSpPr>
          <p:nvPr>
            <p:ph idx="1"/>
          </p:nvPr>
        </p:nvSpPr>
        <p:spPr>
          <a:xfrm>
            <a:off x="539553" y="1340768"/>
            <a:ext cx="7920236" cy="4391917"/>
          </a:xfrm>
        </p:spPr>
        <p:txBody>
          <a:bodyPr/>
          <a:lstStyle/>
          <a:p>
            <a:r>
              <a:rPr lang="en-GB" sz="2300" b="0" dirty="0"/>
              <a:t>Level 2 maths and English </a:t>
            </a:r>
            <a:r>
              <a:rPr lang="en-GB" sz="2300" b="0" dirty="0" smtClean="0"/>
              <a:t>will </a:t>
            </a:r>
            <a:r>
              <a:rPr lang="en-GB" sz="2300" b="0" dirty="0"/>
              <a:t>be funded on top of the hours required for the T Level </a:t>
            </a:r>
            <a:r>
              <a:rPr lang="en-GB" sz="2300" b="0" dirty="0" smtClean="0"/>
              <a:t>itself. </a:t>
            </a:r>
          </a:p>
          <a:p>
            <a:r>
              <a:rPr lang="en-GB" sz="2300" b="0" dirty="0"/>
              <a:t>Our proposal is for £750 of funding </a:t>
            </a:r>
            <a:r>
              <a:rPr lang="en-GB" sz="2300" b="0" dirty="0" smtClean="0"/>
              <a:t>per </a:t>
            </a:r>
            <a:r>
              <a:rPr lang="en-GB" sz="2300" b="0" dirty="0"/>
              <a:t>subject, per T Level </a:t>
            </a:r>
            <a:r>
              <a:rPr lang="en-GB" sz="2300" b="0" dirty="0" smtClean="0"/>
              <a:t>student in a one </a:t>
            </a:r>
            <a:r>
              <a:rPr lang="en-GB" sz="2300" b="0" dirty="0"/>
              <a:t>off payment made in the first </a:t>
            </a:r>
            <a:r>
              <a:rPr lang="en-GB" sz="2300" b="0" dirty="0" smtClean="0"/>
              <a:t>year.</a:t>
            </a:r>
            <a:endParaRPr lang="en-GB" sz="2300" b="0" dirty="0"/>
          </a:p>
          <a:p>
            <a:r>
              <a:rPr lang="en-GB" sz="2300" b="0" dirty="0"/>
              <a:t>The condition of funding won’t apply for T Level </a:t>
            </a:r>
            <a:r>
              <a:rPr lang="en-GB" sz="2300" b="0" dirty="0" smtClean="0"/>
              <a:t>students.</a:t>
            </a:r>
            <a:endParaRPr lang="en-GB" sz="2300" b="0" dirty="0"/>
          </a:p>
          <a:p>
            <a:r>
              <a:rPr lang="en-GB" sz="2300" b="0" dirty="0" smtClean="0"/>
              <a:t>A minimum </a:t>
            </a:r>
            <a:r>
              <a:rPr lang="en-GB" sz="2300" b="0" dirty="0"/>
              <a:t>exit requirement </a:t>
            </a:r>
            <a:r>
              <a:rPr lang="en-GB" sz="2300" b="0" dirty="0" smtClean="0"/>
              <a:t>of a </a:t>
            </a:r>
            <a:r>
              <a:rPr lang="en-GB" sz="2300" b="0" dirty="0"/>
              <a:t>grade 4 GCSE or a pass at Level 2 Functional </a:t>
            </a:r>
            <a:r>
              <a:rPr lang="en-GB" sz="2300" b="0" dirty="0" smtClean="0"/>
              <a:t>Skills.</a:t>
            </a:r>
          </a:p>
          <a:p>
            <a:r>
              <a:rPr lang="en-GB" sz="2300" b="0" dirty="0" smtClean="0"/>
              <a:t>Exit requirement flexibility for </a:t>
            </a:r>
            <a:r>
              <a:rPr lang="en-GB" sz="2300" b="0" dirty="0"/>
              <a:t>some T Level students with SEND </a:t>
            </a:r>
            <a:r>
              <a:rPr lang="en-GB" sz="2300" b="0" dirty="0" smtClean="0"/>
              <a:t>- Entry </a:t>
            </a:r>
            <a:r>
              <a:rPr lang="en-GB" sz="2300" b="0" dirty="0"/>
              <a:t>Level 3 in Functional </a:t>
            </a:r>
            <a:r>
              <a:rPr lang="en-GB" sz="2300" b="0" dirty="0" smtClean="0"/>
              <a:t>Skills.</a:t>
            </a:r>
          </a:p>
        </p:txBody>
      </p:sp>
    </p:spTree>
    <p:extLst>
      <p:ext uri="{BB962C8B-B14F-4D97-AF65-F5344CB8AC3E}">
        <p14:creationId xmlns:p14="http://schemas.microsoft.com/office/powerpoint/2010/main" val="2666298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ommunications" ma:contentTypeID="0x01010061B827D2B2699C41B3D164C1E82366EB0400B015E43959E98048BEF1F8883B51DE9A" ma:contentTypeVersion="30" ma:contentTypeDescription="&#10;Relates to  internal and external communications and Records retained  for 10 years. " ma:contentTypeScope="" ma:versionID="9a64fb22768ffacef5dbadc2962f1d73">
  <xsd:schema xmlns:xsd="http://www.w3.org/2001/XMLSchema" xmlns:xs="http://www.w3.org/2001/XMLSchema" xmlns:p="http://schemas.microsoft.com/office/2006/metadata/properties" xmlns:ns2="ba2294b9-6d6a-4c9b-a125-9e4b98f52ed2" xmlns:ns4="8c566321-f672-4e06-a901-b5e72b4c4357" targetNamespace="http://schemas.microsoft.com/office/2006/metadata/properties" ma:root="true" ma:fieldsID="12ea5b6cdb6556c5377a34a215978aff" ns2:_="" ns4:_="">
    <xsd:import namespace="ba2294b9-6d6a-4c9b-a125-9e4b98f52ed2"/>
    <xsd:import namespace="8c566321-f672-4e06-a901-b5e72b4c4357"/>
    <xsd:element name="properties">
      <xsd:complexType>
        <xsd:sequence>
          <xsd:element name="documentManagement">
            <xsd:complexType>
              <xsd:all>
                <xsd:element ref="ns2:Contributor" minOccurs="0"/>
                <xsd:element ref="ns2:e001803101cc486883c488742a9b195f" minOccurs="0"/>
                <xsd:element ref="ns4:TaxCatchAll" minOccurs="0"/>
                <xsd:element ref="ns4:TaxCatchAllLabel" minOccurs="0"/>
                <xsd:element ref="ns2:afedf6f4583d4414b8b49f98bd7a4a38" minOccurs="0"/>
                <xsd:element ref="ns2:cf01b81f267a4ae7a066de4ca5a45f7c" minOccurs="0"/>
                <xsd:element ref="ns2:c0e8f78731f34305bd83ee7a944e5d31" minOccurs="0"/>
                <xsd:element ref="ns2:cbd89a3d90af4054933af136d81ae271" minOccurs="0"/>
                <xsd:element ref="ns2:pd0bfabaa6cb47f7bff41b54a8405b46"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294b9-6d6a-4c9b-a125-9e4b98f52ed2" elementFormDefault="qualified">
    <xsd:import namespace="http://schemas.microsoft.com/office/2006/documentManagement/types"/>
    <xsd:import namespace="http://schemas.microsoft.com/office/infopath/2007/PartnerControls"/>
    <xsd:element name="Contributor" ma:index="2" nillable="true" ma:displayName="Contributor" ma:hidden="true" ma:internalName="Contribu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001803101cc486883c488742a9b195f" ma:index="8" nillable="true" ma:taxonomy="true" ma:internalName="e001803101cc486883c488742a9b195f" ma:taxonomyFieldName="Function" ma:displayName="Function" ma:readOnly="false" ma:default="" ma:fieldId="{e0018031-01cc-4868-83c4-88742a9b195f}" ma:sspId="ec07c698-60f5-424f-b9af-f4c59398b511" ma:termSetId="d25a8a8b-cc76-477b-9c8b-292b0e01012c" ma:anchorId="00000000-0000-0000-0000-000000000000" ma:open="false" ma:isKeyword="false">
      <xsd:complexType>
        <xsd:sequence>
          <xsd:element ref="pc:Terms" minOccurs="0" maxOccurs="1"/>
        </xsd:sequence>
      </xsd:complexType>
    </xsd:element>
    <xsd:element name="afedf6f4583d4414b8b49f98bd7a4a38" ma:index="12" ma:taxonomy="true" ma:internalName="afedf6f4583d4414b8b49f98bd7a4a38" ma:taxonomyFieldName="Owner" ma:displayName="Owner" ma:readOnly="false" ma:default="1;#DfE|a484111e-5b24-4ad9-9778-c536c8c88985" ma:fieldId="{afedf6f4-583d-4414-b8b4-9f98bd7a4a38}"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f01b81f267a4ae7a066de4ca5a45f7c" ma:index="14" ma:taxonomy="true" ma:internalName="cf01b81f267a4ae7a066de4ca5a45f7c" ma:taxonomyFieldName="Rights_x003a_ProtectiveMarking" ma:displayName="Rights: Protective Marking" ma:readOnly="false" ma:default="3;#Official|0884c477-2e62-47ea-b19c-5af6e91124c5" ma:fieldId="{cf01b81f-267a-4ae7-a066-de4ca5a45f7c}"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c0e8f78731f34305bd83ee7a944e5d31" ma:index="16" nillable="true" ma:taxonomy="true" ma:internalName="c0e8f78731f34305bd83ee7a944e5d31" ma:taxonomyFieldName="Subject1" ma:displayName="Subject" ma:readOnly="false" ma:default="" ma:fieldId="{c0e8f787-31f3-4305-bd83-ee7a944e5d31}" ma:sspId="ec07c698-60f5-424f-b9af-f4c59398b511" ma:termSetId="33432453-e88c-4baa-94a6-467fc4fc06f9" ma:anchorId="00000000-0000-0000-0000-000000000000" ma:open="false" ma:isKeyword="false">
      <xsd:complexType>
        <xsd:sequence>
          <xsd:element ref="pc:Terms" minOccurs="0" maxOccurs="1"/>
        </xsd:sequence>
      </xsd:complexType>
    </xsd:element>
    <xsd:element name="cbd89a3d90af4054933af136d81ae271" ma:index="18" nillable="true" ma:taxonomy="true" ma:internalName="cbd89a3d90af4054933af136d81ae271" ma:taxonomyFieldName="SiteType" ma:displayName="Site Type" ma:readOnly="false" ma:default="" ma:fieldId="{cbd89a3d-90af-4054-933a-f136d81ae271}" ma:sspId="ec07c698-60f5-424f-b9af-f4c59398b511" ma:termSetId="68f3bd98-4d9d-4839-831a-d4827606df7e" ma:anchorId="00000000-0000-0000-0000-000000000000" ma:open="false" ma:isKeyword="false">
      <xsd:complexType>
        <xsd:sequence>
          <xsd:element ref="pc:Terms" minOccurs="0" maxOccurs="1"/>
        </xsd:sequence>
      </xsd:complexType>
    </xsd:element>
    <xsd:element name="pd0bfabaa6cb47f7bff41b54a8405b46" ma:index="21" ma:taxonomy="true" ma:internalName="pd0bfabaa6cb47f7bff41b54a8405b46" ma:taxonomyFieldName="OrganisationalUnit" ma:displayName="Organisational Unit" ma:readOnly="false" ma:default="2;#DfE|cc08a6d4-dfde-4d0f-bd85-069ebcef80d5" ma:fieldId="{9d0bfaba-a6cb-47f7-bff4-1b54a8405b46}"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a0e00ea-08b8-45da-a92b-34920f503737}" ma:internalName="TaxCatchAll" ma:showField="CatchAllData" ma:web="97d46a83-a4e3-462e-b946-9f586932139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a0e00ea-08b8-45da-a92b-34920f503737}" ma:internalName="TaxCatchAllLabel" ma:readOnly="true" ma:showField="CatchAllDataLabel" ma:web="97d46a83-a4e3-462e-b946-9f58693213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1" ma:displayName="Title"/>
        <xsd:element ref="dc:subject" minOccurs="0" maxOccurs="1"/>
        <xsd:element ref="dc:description" minOccurs="0" maxOccurs="1"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3</Value>
      <Value>2</Value>
      <Value>1</Value>
    </TaxCatchAll>
    <Contributor xmlns="ba2294b9-6d6a-4c9b-a125-9e4b98f52ed2">
      <UserInfo>
        <DisplayName/>
        <AccountId xsi:nil="true"/>
        <AccountType/>
      </UserInfo>
    </Contributor>
    <e001803101cc486883c488742a9b195f xmlns="ba2294b9-6d6a-4c9b-a125-9e4b98f52ed2">
      <Terms xmlns="http://schemas.microsoft.com/office/infopath/2007/PartnerControls"/>
    </e001803101cc486883c488742a9b195f>
    <cf01b81f267a4ae7a066de4ca5a45f7c xmlns="ba2294b9-6d6a-4c9b-a125-9e4b98f52ed2">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f01b81f267a4ae7a066de4ca5a45f7c>
    <pd0bfabaa6cb47f7bff41b54a8405b46 xmlns="ba2294b9-6d6a-4c9b-a125-9e4b98f52ed2">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pd0bfabaa6cb47f7bff41b54a8405b46>
    <afedf6f4583d4414b8b49f98bd7a4a38 xmlns="ba2294b9-6d6a-4c9b-a125-9e4b98f52ed2">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afedf6f4583d4414b8b49f98bd7a4a38>
    <cbd89a3d90af4054933af136d81ae271 xmlns="ba2294b9-6d6a-4c9b-a125-9e4b98f52ed2">
      <Terms xmlns="http://schemas.microsoft.com/office/infopath/2007/PartnerControls"/>
    </cbd89a3d90af4054933af136d81ae271>
    <c0e8f78731f34305bd83ee7a944e5d31 xmlns="ba2294b9-6d6a-4c9b-a125-9e4b98f52ed2">
      <Terms xmlns="http://schemas.microsoft.com/office/infopath/2007/PartnerControls"/>
    </c0e8f78731f34305bd83ee7a944e5d31>
    <_dlc_DocId xmlns="ba2294b9-6d6a-4c9b-a125-9e4b98f52ed2">JD4CPAD7EC34-2092015645-10206</_dlc_DocId>
    <_dlc_DocIdUrl xmlns="ba2294b9-6d6a-4c9b-a125-9e4b98f52ed2">
      <Url>https://educationgovuk.sharepoint.com/sites/lvedfe00039/_layouts/15/DocIdRedir.aspx?ID=JD4CPAD7EC34-2092015645-10206</Url>
      <Description>JD4CPAD7EC34-2092015645-10206</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A4734F-AB9D-4D72-890A-7782AA0992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294b9-6d6a-4c9b-a125-9e4b98f52ed2"/>
    <ds:schemaRef ds:uri="8c566321-f672-4e06-a901-b5e72b4c43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D3942E-F7FA-4AD8-9A69-5FDFB1F490D1}">
  <ds:schemaRefs>
    <ds:schemaRef ds:uri="http://purl.org/dc/terms/"/>
    <ds:schemaRef ds:uri="http://schemas.openxmlformats.org/package/2006/metadata/core-properties"/>
    <ds:schemaRef ds:uri="http://schemas.microsoft.com/office/2006/documentManagement/types"/>
    <ds:schemaRef ds:uri="ba2294b9-6d6a-4c9b-a125-9e4b98f52ed2"/>
    <ds:schemaRef ds:uri="http://purl.org/dc/elements/1.1/"/>
    <ds:schemaRef ds:uri="http://schemas.microsoft.com/office/2006/metadata/properties"/>
    <ds:schemaRef ds:uri="8c566321-f672-4e06-a901-b5e72b4c4357"/>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94D8A27E-9271-49BA-8CD2-DB37CB89C052}">
  <ds:schemaRefs>
    <ds:schemaRef ds:uri="http://schemas.microsoft.com/sharepoint/events"/>
  </ds:schemaRefs>
</ds:datastoreItem>
</file>

<file path=customXml/itemProps4.xml><?xml version="1.0" encoding="utf-8"?>
<ds:datastoreItem xmlns:ds="http://schemas.openxmlformats.org/officeDocument/2006/customXml" ds:itemID="{718918D8-6743-472F-9133-546308218B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3196</TotalTime>
  <Words>1679</Words>
  <Application>Microsoft Office PowerPoint</Application>
  <PresentationFormat>On-screen Show (4:3)</PresentationFormat>
  <Paragraphs>213</Paragraphs>
  <Slides>20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Symbol</vt:lpstr>
      <vt:lpstr>Times New Roman</vt:lpstr>
      <vt:lpstr>Wingdings</vt:lpstr>
      <vt:lpstr>Office Theme</vt:lpstr>
      <vt:lpstr>T-LEVEL FUNDING EXPLAINED </vt:lpstr>
      <vt:lpstr>The reform of technical education </vt:lpstr>
      <vt:lpstr>The reform of technical education </vt:lpstr>
      <vt:lpstr>Indicative T Level funding bands based on programme size over 2 years</vt:lpstr>
      <vt:lpstr>Band 7 programme - planned hours over the 2 years </vt:lpstr>
      <vt:lpstr>Industry placements  </vt:lpstr>
      <vt:lpstr>A combination of planned hours and an industry placement over 2 years</vt:lpstr>
      <vt:lpstr>Combination of planned hours and an industry placement – each year</vt:lpstr>
      <vt:lpstr>Funding for Level 2 maths and English </vt:lpstr>
      <vt:lpstr>Funding for level 2 maths and English – the funding rate</vt:lpstr>
      <vt:lpstr>Funding formula factors </vt:lpstr>
      <vt:lpstr> Formula factors   </vt:lpstr>
      <vt:lpstr>Formula factors</vt:lpstr>
      <vt:lpstr> Formula factors  </vt:lpstr>
      <vt:lpstr> Formula factors  </vt:lpstr>
      <vt:lpstr>The local offer </vt:lpstr>
      <vt:lpstr>The local offer </vt:lpstr>
      <vt:lpstr>Next steps </vt:lpstr>
      <vt:lpstr> Useful links  </vt:lpstr>
      <vt:lpstr>Useful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MORGAN, Paula</cp:lastModifiedBy>
  <cp:revision>98</cp:revision>
  <cp:lastPrinted>2019-01-29T12:57:20Z</cp:lastPrinted>
  <dcterms:created xsi:type="dcterms:W3CDTF">2013-06-06T10:14:36Z</dcterms:created>
  <dcterms:modified xsi:type="dcterms:W3CDTF">2019-02-05T11:35:34Z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0x01010061B827D2B2699C41B3D164C1E82366EB0400B015E43959E98048BEF1F8883B51DE9A</vt:lpwstr>
  </property>
  <property fmtid="{D5CDD505-2E9C-101B-9397-08002B2CF9AE}" pid="3" name="Rights:ProtectiveMarking">
    <vt:lpwstr>3;#Official|0884c477-2e62-47ea-b19c-5af6e91124c5</vt:lpwstr>
  </property>
  <property fmtid="{D5CDD505-2E9C-101B-9397-08002B2CF9AE}" pid="4" name="_dlc_DocIdItemGuid">
    <vt:lpwstr>9896751a-b53e-4546-91c2-7ad445607c04</vt:lpwstr>
  </property>
  <property fmtid="{D5CDD505-2E9C-101B-9397-08002B2CF9AE}" pid="5" name="OrganisationalUnit">
    <vt:lpwstr>2;#DfE|cc08a6d4-dfde-4d0f-bd85-069ebcef80d5</vt:lpwstr>
  </property>
  <property fmtid="{D5CDD505-2E9C-101B-9397-08002B2CF9AE}" pid="6" name="Owner">
    <vt:lpwstr>1;#DfE|a484111e-5b24-4ad9-9778-c536c8c88985</vt:lpwstr>
  </property>
  <property fmtid="{D5CDD505-2E9C-101B-9397-08002B2CF9AE}" pid="7" name="Subject1">
    <vt:lpwstr/>
  </property>
  <property fmtid="{D5CDD505-2E9C-101B-9397-08002B2CF9AE}" pid="8" name="Function">
    <vt:lpwstr/>
  </property>
  <property fmtid="{D5CDD505-2E9C-101B-9397-08002B2CF9AE}" pid="9" name="SiteType">
    <vt:lpwstr/>
  </property>
</Properties>
</file>