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4"/>
    <p:sldMasterId id="2147483734" r:id="rId5"/>
  </p:sldMasterIdLst>
  <p:notesMasterIdLst>
    <p:notesMasterId r:id="rId24"/>
  </p:notesMasterIdLst>
  <p:handoutMasterIdLst>
    <p:handoutMasterId r:id="rId25"/>
  </p:handoutMasterIdLst>
  <p:sldIdLst>
    <p:sldId id="256" r:id="rId6"/>
    <p:sldId id="2147481057" r:id="rId7"/>
    <p:sldId id="2147481050" r:id="rId8"/>
    <p:sldId id="2147481056" r:id="rId9"/>
    <p:sldId id="2147481065" r:id="rId10"/>
    <p:sldId id="2147481049" r:id="rId11"/>
    <p:sldId id="2147481015" r:id="rId12"/>
    <p:sldId id="294" r:id="rId13"/>
    <p:sldId id="2147480952" r:id="rId14"/>
    <p:sldId id="2147481060" r:id="rId15"/>
    <p:sldId id="2147481061" r:id="rId16"/>
    <p:sldId id="2147481062" r:id="rId17"/>
    <p:sldId id="2147481063" r:id="rId18"/>
    <p:sldId id="2147481064" r:id="rId19"/>
    <p:sldId id="2147481069" r:id="rId20"/>
    <p:sldId id="2147481068" r:id="rId21"/>
    <p:sldId id="2147481070" r:id="rId22"/>
    <p:sldId id="272"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authors.xml><?xml version="1.0" encoding="utf-8"?>
<p188:authorLst xmlns:a="http://schemas.openxmlformats.org/drawingml/2006/main" xmlns:r="http://schemas.openxmlformats.org/officeDocument/2006/relationships" xmlns:p188="http://schemas.microsoft.com/office/powerpoint/2018/8/main">
  <p188:author id="{FA28C300-7D90-EEE4-65A4-096CB334FC05}" name="MACIVER, Annie" initials="AM" userId="S::Annie.MACIVER@EDUCATION.GOV.UK::43594671-38cd-4f79-aae8-6d7e2f18b600" providerId="AD"/>
  <p188:author id="{4F4C9B01-CF8D-A2A4-CFA1-62CD30C73163}" name="JACK, Hannah" initials="JH" userId="S::hannah.jack@education.gov.uk::3a6c2133-da36-41a4-ac64-5bbce49d3ee0" providerId="AD"/>
  <p188:author id="{14929F04-7B85-2CF4-151A-5740CE1CCD8E}" name="COYLE, Kevin" initials="KC" userId="S::Kevin.COYLE@EDUCATION.GOV.UK::9d115774-ecbd-4a6d-8a06-8918d416d7ea" providerId="AD"/>
  <p188:author id="{B277C008-B746-3702-9B76-55A991C9E536}" name="MARSH, Alex" initials="MA" userId="S::alex.marsh@education.gov.uk::151e499b-698e-4b81-b4d6-c7d965fdf73d" providerId="AD"/>
  <p188:author id="{920A9E0D-993F-866A-BAE4-015B7513DA54}" name="BHINDER, Roop" initials="BR" userId="S::roop.bhinder@education.gov.uk::8f918937-c890-4d65-949f-70ce0930ca7e" providerId="AD"/>
  <p188:author id="{C1446514-8FA8-3DF1-85A2-9B5CDCFC2C7F}" name="O'DELL, Emma" initials="OE" userId="S::emma.odell@education.gov.uk::1e25cdf7-a8c0-42ec-ada3-97c900d281e4" providerId="AD"/>
  <p188:author id="{7C432217-DD09-BD23-1130-5729B6032D3F}" name="SEYMOUR, Rebecca" initials="SR" userId="S::rebecca.seymour@education.gov.uk::f50f7951-0dd8-4b4a-96e3-09c10d904916" providerId="AD"/>
  <p188:author id="{7EA0FB21-5B40-B501-F9CA-BD43551939A2}" name="O'DELL, Emma" initials="EO" userId="S::Emma.ODELL@EDUCATION.GOV.UK::1e25cdf7-a8c0-42ec-ada3-97c900d281e4" providerId="AD"/>
  <p188:author id="{9D824522-3B6A-F747-59FF-CF3B6213D1D0}" name="GULLAND, Alice" initials="AG" userId="S::Alice.GULLAND@EDUCATION.GOV.UK::89230c4f-ea18-4bd9-b4fc-add5038d21b8" providerId="AD"/>
  <p188:author id="{6A526F27-4959-E0CD-86DF-81404D384754}" name="MARTIN, Lee" initials="LM" userId="S::Lee.MARTIN@EDUCATION.GOV.UK::e1a2869d-f7d8-4853-8307-0850e6a09ec7" providerId="AD"/>
  <p188:author id="{347C962A-6875-2E98-6F80-11867781FAA1}" name="CHEN COOPER, Amy" initials="CA" userId="S::amy.chencooper@education.gov.uk::5f9cea65-9425-4ebd-abca-8b718ef628b2" providerId="AD"/>
  <p188:author id="{D59F352B-316C-3D03-DC2D-FA122FD51FDB}" name="FRIEND, Adele" initials="AF" userId="S::Adele.FRIEND@EDUCATION.GOV.UK::17efc937-8333-4a2e-864d-4e129a211be1" providerId="AD"/>
  <p188:author id="{7E957630-10AA-E6B1-47BB-D6040D8ED50F}" name="DENBY, Alex" initials="AD" userId="S::Alex.DENBY@EDUCATION.GOV.UK::568801cb-3113-4d2d-9e12-055742d9b0af" providerId="AD"/>
  <p188:author id="{C83BBC33-84CF-D3EB-ACB5-DAACD6AA3049}" name="TILEY, Kathryn-LAO" initials="KT" userId="S::Kathryn.TILEY@EDUCATION.GOV.UK::6ee80f88-2c19-492a-a542-b175b227f17d" providerId="AD"/>
  <p188:author id="{2DFE1F3C-B917-CB35-85CF-CFBAB678B2E9}" name="SHEPHERD, Alex" initials="SA" userId="S::alex.shepherd@education.gov.uk::ea30c4e5-339a-4d1b-8230-d6468c1fb468" providerId="AD"/>
  <p188:author id="{3D84353C-3C87-E270-60C8-47E7F80AA788}" name="EDWARDS, Samantha" initials="ES" userId="S::samantha.edwards@education.gov.uk::9f7b7193-0c69-4c44-8ab7-44e370b84b6f" providerId="AD"/>
  <p188:author id="{A8ADB04B-F436-46B7-06A1-C2EA6E13D62F}" name="BURTON, Claire" initials="CB" userId="S::Claire.Burton@EDUCATION.GOV.UK::f56aaf75-dc45-4a1e-a492-1c9d20ffa546" providerId="AD"/>
  <p188:author id="{4F4C4E4D-9F1B-5520-DFD2-E2BB8B89DE6A}" name="VANCE, James" initials="JV" userId="S::James.VANCE@EDUCATION.GOV.UK::31678ef4-52ab-46e9-b58f-ff46b3baec48" providerId="AD"/>
  <p188:author id="{A9D73A56-D89F-D877-3224-3432839BA701}" name="HUNTER, Justine" initials="JH" userId="S::Justine.HUNTER@EDUCATION.GOV.UK::acba6baa-557f-4620-8e0a-8c0952d06888" providerId="AD"/>
  <p188:author id="{203FE859-97DF-DC1D-9E04-1899A3F11BDE}" name="CHUA, Juliet" initials="CJ" userId="S::juliet.chua@education.gov.uk::9b512b48-b3bf-4903-8fb5-0b5fe97d919b" providerId="AD"/>
  <p188:author id="{1E26135A-23A9-F9E0-D9B8-EEDBFE9B7EFB}" name="VEKARIA, Nikhil" initials="VN" userId="S::nikhil.vekaria@education.gov.uk::1e9af4f0-4ab8-4251-ad9b-22aa79dc5042" providerId="AD"/>
  <p188:author id="{2617E067-B49D-789B-2412-5AA30169AD2A}" name="DUERDEN, Alasdaire" initials="AD" userId="S::Alasdaire.DUERDEN@EDUCATION.GOV.UK::d885f549-45f9-4e3a-bdf8-942374b27a02" providerId="AD"/>
  <p188:author id="{40C7417A-79E0-5E85-760E-0DDD0994AD33}" name="ATHILL, Roya" initials="AR" userId="S::roya.athill@education.gov.uk::bac27647-0151-4380-be2f-5ae92e8c73a0" providerId="AD"/>
  <p188:author id="{00CED57B-7E38-38B3-647E-4235497F4CE5}" name="CLARK, Nasim" initials="NC" userId="S::Nasim.CLARK@EDUCATION.GOV.UK::91856208-958e-4d25-8d74-e2ba7122ba05" providerId="AD"/>
  <p188:author id="{99F15D85-A20E-27DD-05BD-E2A4BDF6A52B}" name="ASHWORTH, Alice" initials="AA" userId="S::Alice.ASHWORTH@EDUCATION.GOV.UK::3619e7c6-bb63-454f-914b-93687c1588d8" providerId="AD"/>
  <p188:author id="{7BFC6288-8299-BE1A-E46B-2130302761CD}" name="CROPPER, Kate" initials="" userId="S::Kate.CROPPER@EDUCATION.GOV.UK::f96d90c6-015f-427b-add0-8f06e71cbf91" providerId="AD"/>
  <p188:author id="{9589B891-EAEB-91E9-7454-1D16C8254733}" name="SALT, Vicky" initials="SV" userId="S::vicky.salt@education.gov.uk::187c4441-bc4c-48fc-87bc-925da6d59815" providerId="AD"/>
  <p188:author id="{4AEEA296-B514-5107-9232-D834C3A99F4D}" name="KAYE, Josh" initials="JK" userId="S::Josh.KAYE@EDUCATION.GOV.UK::b71d8b3b-fa78-4d4a-904d-b08f7258c732" providerId="AD"/>
  <p188:author id="{B4073499-66E7-4684-738A-8D4F2977109E}" name="BICKNELL, Caroline" initials="CB" userId="S::Caroline.BICKNELL@EDUCATION.GOV.UK::76353bce-629d-440f-b077-ebf9ef92e343" providerId="AD"/>
  <p188:author id="{3BFE119A-2B49-7195-7811-7EAEDDFAFC76}" name="SEYMOUR, Rebecca" initials="RS" userId="S::Rebecca.SEYMOUR@EDUCATION.GOV.UK::f50f7951-0dd8-4b4a-96e3-09c10d904916" providerId="AD"/>
  <p188:author id="{C6E27FA1-8096-32F8-80A0-D898C092C8BB}" name="BUHAENKO, Alice" initials="AB" userId="S::Alice.BUHAENKO@education.gov.uk::ff3f4eaf-fb94-4dea-9637-75b4853f7bc6" providerId="AD"/>
  <p188:author id="{E814D4A3-0378-7E27-0517-8EB7A5E7FB0F}" name="CLARKE, Elia" initials="CE" userId="S::elia.clarke@education.gov.uk::77374e8a-352a-48a7-84a0-0557ced59fbe" providerId="AD"/>
  <p188:author id="{7C1F8FB0-CE37-497B-C3AF-8E5C24032EEC}" name="BOITEN, Sara" initials="SB" userId="S::Sara.BOITEN@education.gov.uk::94751b4b-9604-44c6-92be-1ed4795bdd3a" providerId="AD"/>
  <p188:author id="{8F942EB5-6AD7-0BC4-C06C-BC0D551D51F7}" name="THOMLINSON, Jack - Families Group" initials="TG" userId="S::jack.thomlinson@education.gov.uk::fcc5bc38-952f-4344-be4a-729fe244f5b3" providerId="AD"/>
  <p188:author id="{C1F28DB5-F11E-B247-E97C-7EA942E04087}" name="JACK, Hannah" initials="" userId="S::Hannah.JACK@education.gov.uk::3a6c2133-da36-41a4-ac64-5bbce49d3ee0" providerId="AD"/>
  <p188:author id="{97940DC0-7E94-78D4-3C92-8AC07127F4EE}" name="MYERS, Craig" initials="MC" userId="S::craig.myers@education.gov.uk::99fdb407-8ee2-4897-ab20-fc37b57dba01" providerId="AD"/>
  <p188:author id="{697CDAC5-640C-88C1-C477-1BEB9CCA6B95}" name="WHITTYJOHNSON, Kate" initials="KW" userId="S::Kate.WHITTYJOHNSON@EDUCATION.GOV.UK::a06146e5-ec4d-4070-b407-4970d7543c0e" providerId="AD"/>
  <p188:author id="{BE7615D0-1DD4-DEDC-9B55-B55C2D35BE54}" name="TILEY, Kathryn-LAO" initials="TK" userId="S::kathryn.tiley@education.gov.uk::6ee80f88-2c19-492a-a542-b175b227f17d" providerId="AD"/>
  <p188:author id="{2A207CD6-091E-8ABF-3981-38BB6AB80FC4}" name="GILMORE, Emily-LAO" initials="GE" userId="S::emily.gilmore@education.gov.uk::6306c74f-8de9-4cae-9074-1e9cc016ff5e" providerId="AD"/>
  <p188:author id="{1384EED7-B01E-785A-1A45-A3FC5E5A4092}" name="BHINDER, Roop" initials="RB" userId="S::Roop.BHINDER@EDUCATION.GOV.UK::8f918937-c890-4d65-949f-70ce0930ca7e" providerId="AD"/>
  <p188:author id="{CDD321E0-A8D4-2D40-9C2C-1A8E3780FD29}" name="THOM, Lisa" initials="LT" userId="S::Lisa.THOM@EDUCATION.GOV.UK::e030f22e-db35-48c6-9b23-43127270e873" providerId="AD"/>
  <p188:author id="{73726BE1-939C-9F23-63EC-69BD4F901D08}" name="MACKENZIE, Tessa" initials="TM" userId="S::Tessa.MACKENZIE@EDUCATION.GOV.UK::2083b49d-c530-4e0a-acd2-e0c3a3601b9a" providerId="AD"/>
  <p188:author id="{9F3711E7-9EC9-5D71-79BD-AD83D581A5A1}" name="MACIVER, Annie" initials="MA" userId="S::annie.maciver@education.gov.uk::43594671-38cd-4f79-aae8-6d7e2f18b600" providerId="AD"/>
  <p188:author id="{F38732EA-0FC0-9AFF-6295-A8F9B850B039}" name="SIMMONDS, Anna" initials="" userId="S::Anna.SIMMONDS@EDUCATION.GOV.UK::327a1902-8619-4bdd-b6ac-1ddafe539afd" providerId="AD"/>
  <p188:author id="{E7A9A1EE-2B9A-A308-025D-4192F95E0D01}" name="CORNISH, Kate" initials="CK" userId="S::kate.cornish@education.gov.uk::bf995149-b68e-4666-8240-63fc91aa074e" providerId="AD"/>
  <p188:author id="{20373CFE-94DB-A5E9-9554-7F826839D177}" name="STILL, Melissa" initials="SM" userId="S::melissa.still@education.gov.uk::fa26e7a6-bf1f-40ca-9ba8-0e8ee1da9cd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764"/>
    <a:srgbClr val="C2E5F2"/>
    <a:srgbClr val="E8E8E8"/>
    <a:srgbClr val="8DD1E7"/>
    <a:srgbClr val="C1D5EF"/>
    <a:srgbClr val="FDEEED"/>
    <a:srgbClr val="D1D7DF"/>
    <a:srgbClr val="A3AFBF"/>
    <a:srgbClr val="7488A0"/>
    <a:srgbClr val="E4DBE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7BF47DE-2223-4731-B1E9-A51845041B22}" v="2041" dt="2025-12-09T14:18:39.39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 Id="rId30"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413E714-247F-4B79-A0B9-303105DF2E2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CD1855A6-5379-4AD6-9C1E-E0F0577C8AF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5E95B18-3758-4A08-B1E0-2BDF597F68EE}" type="datetimeFigureOut">
              <a:rPr lang="en-GB" smtClean="0"/>
              <a:t>09/12/2025</a:t>
            </a:fld>
            <a:endParaRPr lang="en-GB"/>
          </a:p>
        </p:txBody>
      </p:sp>
      <p:sp>
        <p:nvSpPr>
          <p:cNvPr id="4" name="Footer Placeholder 3">
            <a:extLst>
              <a:ext uri="{FF2B5EF4-FFF2-40B4-BE49-F238E27FC236}">
                <a16:creationId xmlns:a16="http://schemas.microsoft.com/office/drawing/2014/main" id="{14D79C85-598E-4B50-81DC-D43D46BF6D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A2BDF637-D9A5-4ED0-9536-F4553027959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A5E8E74-36A6-4661-B74F-0174A9FA42A9}" type="slidenum">
              <a:rPr lang="en-GB" smtClean="0"/>
              <a:t>‹#›</a:t>
            </a:fld>
            <a:endParaRPr lang="en-GB"/>
          </a:p>
        </p:txBody>
      </p:sp>
    </p:spTree>
    <p:extLst>
      <p:ext uri="{BB962C8B-B14F-4D97-AF65-F5344CB8AC3E}">
        <p14:creationId xmlns:p14="http://schemas.microsoft.com/office/powerpoint/2010/main" val="42040150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48635F-D528-4DFF-AB18-FE631C4F77A0}" type="datetimeFigureOut">
              <a:rPr lang="en-GB" smtClean="0"/>
              <a:t>09/12/2025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884835-F7F3-43EF-AF88-7BF1A5F85027}" type="slidenum">
              <a:rPr lang="en-GB" smtClean="0"/>
              <a:t>‹#›</a:t>
            </a:fld>
            <a:endParaRPr lang="en-GB"/>
          </a:p>
        </p:txBody>
      </p:sp>
    </p:spTree>
    <p:extLst>
      <p:ext uri="{BB962C8B-B14F-4D97-AF65-F5344CB8AC3E}">
        <p14:creationId xmlns:p14="http://schemas.microsoft.com/office/powerpoint/2010/main" val="601186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EDFD5B-94AD-AF59-0A4B-48E11EABE2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2DB91A-95B8-1E34-D83E-91F8C03FEF87}"/>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6AFDDD8B-7A1F-F2C4-9689-202DDD53E78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a:solidFill>
                <a:srgbClr val="FF0000"/>
              </a:solidFill>
            </a:endParaRPr>
          </a:p>
          <a:p>
            <a:endParaRPr lang="en-GB"/>
          </a:p>
        </p:txBody>
      </p:sp>
      <p:sp>
        <p:nvSpPr>
          <p:cNvPr id="4" name="Slide Number Placeholder 3">
            <a:extLst>
              <a:ext uri="{FF2B5EF4-FFF2-40B4-BE49-F238E27FC236}">
                <a16:creationId xmlns:a16="http://schemas.microsoft.com/office/drawing/2014/main" id="{44A7CB9D-C336-E3C3-FE9B-7F932C914194}"/>
              </a:ext>
            </a:extLst>
          </p:cNvPr>
          <p:cNvSpPr>
            <a:spLocks noGrp="1"/>
          </p:cNvSpPr>
          <p:nvPr>
            <p:ph type="sldNum" sz="quarter" idx="5"/>
          </p:nvPr>
        </p:nvSpPr>
        <p:spPr/>
        <p:txBody>
          <a:bodyPr/>
          <a:lstStyle/>
          <a:p>
            <a:fld id="{3E884835-F7F3-43EF-AF88-7BF1A5F85027}" type="slidenum">
              <a:rPr lang="en-GB" smtClean="0"/>
              <a:t>7</a:t>
            </a:fld>
            <a:endParaRPr lang="en-GB"/>
          </a:p>
        </p:txBody>
      </p:sp>
    </p:spTree>
    <p:extLst>
      <p:ext uri="{BB962C8B-B14F-4D97-AF65-F5344CB8AC3E}">
        <p14:creationId xmlns:p14="http://schemas.microsoft.com/office/powerpoint/2010/main" val="17218222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13DC2C-2685-2E7B-9F02-6019894CD6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CE74F2-0FFB-EB46-E4F1-77D1CB81BB1F}"/>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160CD6DA-192F-56B9-C5F7-075E97BFBE3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a:solidFill>
                <a:srgbClr val="FF0000"/>
              </a:solidFill>
            </a:endParaRPr>
          </a:p>
          <a:p>
            <a:endParaRPr lang="en-GB"/>
          </a:p>
        </p:txBody>
      </p:sp>
      <p:sp>
        <p:nvSpPr>
          <p:cNvPr id="4" name="Slide Number Placeholder 3">
            <a:extLst>
              <a:ext uri="{FF2B5EF4-FFF2-40B4-BE49-F238E27FC236}">
                <a16:creationId xmlns:a16="http://schemas.microsoft.com/office/drawing/2014/main" id="{376A8C47-A6D2-2EB4-16E5-27BFB29B32F7}"/>
              </a:ext>
            </a:extLst>
          </p:cNvPr>
          <p:cNvSpPr>
            <a:spLocks noGrp="1"/>
          </p:cNvSpPr>
          <p:nvPr>
            <p:ph type="sldNum" sz="quarter" idx="5"/>
          </p:nvPr>
        </p:nvSpPr>
        <p:spPr/>
        <p:txBody>
          <a:bodyPr/>
          <a:lstStyle/>
          <a:p>
            <a:fld id="{3E884835-F7F3-43EF-AF88-7BF1A5F85027}" type="slidenum">
              <a:rPr lang="en-GB" smtClean="0"/>
              <a:t>10</a:t>
            </a:fld>
            <a:endParaRPr lang="en-GB"/>
          </a:p>
        </p:txBody>
      </p:sp>
    </p:spTree>
    <p:extLst>
      <p:ext uri="{BB962C8B-B14F-4D97-AF65-F5344CB8AC3E}">
        <p14:creationId xmlns:p14="http://schemas.microsoft.com/office/powerpoint/2010/main" val="24948237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EF9A91-6D2F-DC0C-79F1-96C3B1B61A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5E0171-4021-FD08-F473-7BE72F5C86B3}"/>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4F48848E-FD78-7AF5-3029-C57359BABE5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a:solidFill>
                <a:srgbClr val="FF0000"/>
              </a:solidFill>
            </a:endParaRPr>
          </a:p>
          <a:p>
            <a:endParaRPr lang="en-GB"/>
          </a:p>
        </p:txBody>
      </p:sp>
      <p:sp>
        <p:nvSpPr>
          <p:cNvPr id="4" name="Slide Number Placeholder 3">
            <a:extLst>
              <a:ext uri="{FF2B5EF4-FFF2-40B4-BE49-F238E27FC236}">
                <a16:creationId xmlns:a16="http://schemas.microsoft.com/office/drawing/2014/main" id="{C2446A67-F055-F9A4-689F-F4E074AE9F9C}"/>
              </a:ext>
            </a:extLst>
          </p:cNvPr>
          <p:cNvSpPr>
            <a:spLocks noGrp="1"/>
          </p:cNvSpPr>
          <p:nvPr>
            <p:ph type="sldNum" sz="quarter" idx="5"/>
          </p:nvPr>
        </p:nvSpPr>
        <p:spPr/>
        <p:txBody>
          <a:bodyPr/>
          <a:lstStyle/>
          <a:p>
            <a:fld id="{3E884835-F7F3-43EF-AF88-7BF1A5F85027}" type="slidenum">
              <a:rPr lang="en-GB" smtClean="0"/>
              <a:t>11</a:t>
            </a:fld>
            <a:endParaRPr lang="en-GB"/>
          </a:p>
        </p:txBody>
      </p:sp>
    </p:spTree>
    <p:extLst>
      <p:ext uri="{BB962C8B-B14F-4D97-AF65-F5344CB8AC3E}">
        <p14:creationId xmlns:p14="http://schemas.microsoft.com/office/powerpoint/2010/main" val="29674269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7BF16A-2567-3700-194C-3B73E57EF9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74D9FB-4639-8321-F0B7-70C04CFCFA44}"/>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F10C2BD4-7D90-17A6-229A-89ACEF94608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a:solidFill>
                <a:srgbClr val="FF0000"/>
              </a:solidFill>
            </a:endParaRPr>
          </a:p>
          <a:p>
            <a:endParaRPr lang="en-GB"/>
          </a:p>
        </p:txBody>
      </p:sp>
      <p:sp>
        <p:nvSpPr>
          <p:cNvPr id="4" name="Slide Number Placeholder 3">
            <a:extLst>
              <a:ext uri="{FF2B5EF4-FFF2-40B4-BE49-F238E27FC236}">
                <a16:creationId xmlns:a16="http://schemas.microsoft.com/office/drawing/2014/main" id="{3A7412C8-6251-0BBA-53C1-85FC730A7A58}"/>
              </a:ext>
            </a:extLst>
          </p:cNvPr>
          <p:cNvSpPr>
            <a:spLocks noGrp="1"/>
          </p:cNvSpPr>
          <p:nvPr>
            <p:ph type="sldNum" sz="quarter" idx="5"/>
          </p:nvPr>
        </p:nvSpPr>
        <p:spPr/>
        <p:txBody>
          <a:bodyPr/>
          <a:lstStyle/>
          <a:p>
            <a:fld id="{3E884835-F7F3-43EF-AF88-7BF1A5F85027}" type="slidenum">
              <a:rPr lang="en-GB" smtClean="0"/>
              <a:t>12</a:t>
            </a:fld>
            <a:endParaRPr lang="en-GB"/>
          </a:p>
        </p:txBody>
      </p:sp>
    </p:spTree>
    <p:extLst>
      <p:ext uri="{BB962C8B-B14F-4D97-AF65-F5344CB8AC3E}">
        <p14:creationId xmlns:p14="http://schemas.microsoft.com/office/powerpoint/2010/main" val="40551209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C2855C-22B3-8E79-D766-A17133C1C1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58A974-9B85-7DC2-74E4-57031C29E655}"/>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438A1C95-6D1A-E4E3-ED9A-25EB3DD5ABF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a:solidFill>
                <a:srgbClr val="FF0000"/>
              </a:solidFill>
            </a:endParaRPr>
          </a:p>
          <a:p>
            <a:endParaRPr lang="en-GB"/>
          </a:p>
        </p:txBody>
      </p:sp>
      <p:sp>
        <p:nvSpPr>
          <p:cNvPr id="4" name="Slide Number Placeholder 3">
            <a:extLst>
              <a:ext uri="{FF2B5EF4-FFF2-40B4-BE49-F238E27FC236}">
                <a16:creationId xmlns:a16="http://schemas.microsoft.com/office/drawing/2014/main" id="{044F9DFF-F16C-6876-BC40-67E99703FAA7}"/>
              </a:ext>
            </a:extLst>
          </p:cNvPr>
          <p:cNvSpPr>
            <a:spLocks noGrp="1"/>
          </p:cNvSpPr>
          <p:nvPr>
            <p:ph type="sldNum" sz="quarter" idx="5"/>
          </p:nvPr>
        </p:nvSpPr>
        <p:spPr/>
        <p:txBody>
          <a:bodyPr/>
          <a:lstStyle/>
          <a:p>
            <a:fld id="{3E884835-F7F3-43EF-AF88-7BF1A5F85027}" type="slidenum">
              <a:rPr lang="en-GB" smtClean="0"/>
              <a:t>13</a:t>
            </a:fld>
            <a:endParaRPr lang="en-GB"/>
          </a:p>
        </p:txBody>
      </p:sp>
    </p:spTree>
    <p:extLst>
      <p:ext uri="{BB962C8B-B14F-4D97-AF65-F5344CB8AC3E}">
        <p14:creationId xmlns:p14="http://schemas.microsoft.com/office/powerpoint/2010/main" val="27114881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FDD477-BAA8-22F9-AD3F-9FB617BC4C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2A9A54-C3F9-4689-754C-AD82100CEAA4}"/>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6FA95FCF-4837-F4CA-ED3E-2C7B3C5AB040}"/>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a:solidFill>
                <a:srgbClr val="FF0000"/>
              </a:solidFill>
            </a:endParaRPr>
          </a:p>
          <a:p>
            <a:endParaRPr lang="en-GB"/>
          </a:p>
        </p:txBody>
      </p:sp>
      <p:sp>
        <p:nvSpPr>
          <p:cNvPr id="4" name="Slide Number Placeholder 3">
            <a:extLst>
              <a:ext uri="{FF2B5EF4-FFF2-40B4-BE49-F238E27FC236}">
                <a16:creationId xmlns:a16="http://schemas.microsoft.com/office/drawing/2014/main" id="{982F0426-EC0D-5BFE-515E-A5234F9C331B}"/>
              </a:ext>
            </a:extLst>
          </p:cNvPr>
          <p:cNvSpPr>
            <a:spLocks noGrp="1"/>
          </p:cNvSpPr>
          <p:nvPr>
            <p:ph type="sldNum" sz="quarter" idx="5"/>
          </p:nvPr>
        </p:nvSpPr>
        <p:spPr/>
        <p:txBody>
          <a:bodyPr/>
          <a:lstStyle/>
          <a:p>
            <a:fld id="{3E884835-F7F3-43EF-AF88-7BF1A5F85027}" type="slidenum">
              <a:rPr lang="en-GB" smtClean="0"/>
              <a:t>14</a:t>
            </a:fld>
            <a:endParaRPr lang="en-GB"/>
          </a:p>
        </p:txBody>
      </p:sp>
    </p:spTree>
    <p:extLst>
      <p:ext uri="{BB962C8B-B14F-4D97-AF65-F5344CB8AC3E}">
        <p14:creationId xmlns:p14="http://schemas.microsoft.com/office/powerpoint/2010/main" val="266150459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F290C33-4E3D-48B5-9792-BE113CB1BE3A}"/>
              </a:ext>
            </a:extLst>
          </p:cNvPr>
          <p:cNvPicPr>
            <a:picLocks noChangeAspect="1"/>
          </p:cNvPicPr>
          <p:nvPr userDrawn="1"/>
        </p:nvPicPr>
        <p:blipFill>
          <a:blip r:embed="rId2"/>
          <a:srcRect/>
          <a:stretch/>
        </p:blipFill>
        <p:spPr>
          <a:xfrm>
            <a:off x="0" y="0"/>
            <a:ext cx="12192000" cy="6858000"/>
          </a:xfrm>
          <a:prstGeom prst="rect">
            <a:avLst/>
          </a:prstGeom>
        </p:spPr>
      </p:pic>
      <p:sp>
        <p:nvSpPr>
          <p:cNvPr id="2" name="Title 1"/>
          <p:cNvSpPr>
            <a:spLocks noGrp="1"/>
          </p:cNvSpPr>
          <p:nvPr>
            <p:ph type="ctrTitle"/>
          </p:nvPr>
        </p:nvSpPr>
        <p:spPr>
          <a:xfrm>
            <a:off x="676867" y="1754910"/>
            <a:ext cx="7296081" cy="1357746"/>
          </a:xfrm>
        </p:spPr>
        <p:txBody>
          <a:bodyPr lIns="0" tIns="0" rIns="0" bIns="0" anchor="b" anchorCtr="0">
            <a:noAutofit/>
          </a:bodyPr>
          <a:lstStyle>
            <a:lvl1pPr algn="l">
              <a:lnSpc>
                <a:spcPct val="85000"/>
              </a:lnSpc>
              <a:defRPr sz="4000" b="1" cap="none" baseline="0">
                <a:solidFill>
                  <a:schemeClr val="tx1"/>
                </a:solidFill>
                <a:latin typeface="+mj-lt"/>
              </a:defRPr>
            </a:lvl1pPr>
          </a:lstStyle>
          <a:p>
            <a:r>
              <a:rPr lang="en-US" noProof="0"/>
              <a:t>Click to edit Master title style</a:t>
            </a:r>
            <a:endParaRPr lang="en-GB" noProof="0"/>
          </a:p>
        </p:txBody>
      </p:sp>
      <p:sp>
        <p:nvSpPr>
          <p:cNvPr id="6" name="Text Placeholder 5">
            <a:extLst>
              <a:ext uri="{FF2B5EF4-FFF2-40B4-BE49-F238E27FC236}">
                <a16:creationId xmlns:a16="http://schemas.microsoft.com/office/drawing/2014/main" id="{9CD4B75E-DBEF-4869-8866-2D0CD8203D7F}"/>
              </a:ext>
            </a:extLst>
          </p:cNvPr>
          <p:cNvSpPr>
            <a:spLocks noGrp="1"/>
          </p:cNvSpPr>
          <p:nvPr>
            <p:ph type="body" sz="quarter" idx="10" hasCustomPrompt="1"/>
          </p:nvPr>
        </p:nvSpPr>
        <p:spPr>
          <a:xfrm>
            <a:off x="676867" y="6253382"/>
            <a:ext cx="3229663" cy="374650"/>
          </a:xfrm>
        </p:spPr>
        <p:txBody>
          <a:bodyPr lIns="0" tIns="0" rIns="0" bIns="0">
            <a:noAutofit/>
          </a:bodyPr>
          <a:lstStyle>
            <a:lvl1pPr marL="0" indent="0" algn="l">
              <a:buNone/>
              <a:defRPr sz="1200">
                <a:solidFill>
                  <a:schemeClr val="tx1"/>
                </a:solidFill>
              </a:defRPr>
            </a:lvl1pPr>
            <a:lvl5pPr marL="744101" indent="0" algn="l">
              <a:buNone/>
              <a:defRPr/>
            </a:lvl5pPr>
          </a:lstStyle>
          <a:p>
            <a:pPr lvl="0"/>
            <a:r>
              <a:rPr lang="en-GB"/>
              <a:t>Month </a:t>
            </a:r>
            <a:r>
              <a:rPr lang="en-GB" noProof="0"/>
              <a:t>YYYY</a:t>
            </a:r>
          </a:p>
        </p:txBody>
      </p:sp>
      <p:sp>
        <p:nvSpPr>
          <p:cNvPr id="4" name="Text Placeholder 3">
            <a:extLst>
              <a:ext uri="{FF2B5EF4-FFF2-40B4-BE49-F238E27FC236}">
                <a16:creationId xmlns:a16="http://schemas.microsoft.com/office/drawing/2014/main" id="{310D9DD1-0B8F-492B-872E-711A3C7027DC}"/>
              </a:ext>
            </a:extLst>
          </p:cNvPr>
          <p:cNvSpPr>
            <a:spLocks noGrp="1"/>
          </p:cNvSpPr>
          <p:nvPr>
            <p:ph type="body" sz="quarter" idx="11"/>
          </p:nvPr>
        </p:nvSpPr>
        <p:spPr>
          <a:xfrm>
            <a:off x="676867" y="3191521"/>
            <a:ext cx="7296081" cy="857250"/>
          </a:xfrm>
        </p:spPr>
        <p:txBody>
          <a:bodyPr lIns="0" tIns="0" rIns="0" bIns="0">
            <a:noAutofit/>
          </a:bodyPr>
          <a:lstStyle>
            <a:lvl1pPr>
              <a:defRPr sz="3200" b="0">
                <a:solidFill>
                  <a:schemeClr val="tx1"/>
                </a:solidFill>
              </a:defRPr>
            </a:lvl1pPr>
          </a:lstStyle>
          <a:p>
            <a:pPr lvl="0"/>
            <a:r>
              <a:rPr lang="en-US" noProof="0"/>
              <a:t>Click to edit Master text styles</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E035D63C-17A1-41CC-A450-F6FEDFD2D0EF}"/>
              </a:ext>
            </a:extLst>
          </p:cNvPr>
          <p:cNvSpPr>
            <a:spLocks noGrp="1"/>
          </p:cNvSpPr>
          <p:nvPr>
            <p:ph sz="quarter" idx="14"/>
          </p:nvPr>
        </p:nvSpPr>
        <p:spPr>
          <a:xfrm>
            <a:off x="6312917" y="1418400"/>
            <a:ext cx="5091683" cy="45664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3" name="Content Placeholder 2"/>
          <p:cNvSpPr>
            <a:spLocks noGrp="1"/>
          </p:cNvSpPr>
          <p:nvPr>
            <p:ph idx="1" hasCustomPrompt="1"/>
          </p:nvPr>
        </p:nvSpPr>
        <p:spPr>
          <a:xfrm>
            <a:off x="787200" y="1418401"/>
            <a:ext cx="5118077" cy="4566475"/>
          </a:xfrm>
        </p:spPr>
        <p:txBody>
          <a:bodyPr wrap="square"/>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36D6E40B-1386-4F79-92BB-AF61607C3236}"/>
              </a:ext>
            </a:extLst>
          </p:cNvPr>
          <p:cNvSpPr>
            <a:spLocks noGrp="1"/>
          </p:cNvSpPr>
          <p:nvPr>
            <p:ph type="title" hasCustomPrompt="1"/>
          </p:nvPr>
        </p:nvSpPr>
        <p:spPr>
          <a:xfrm>
            <a:off x="766034" y="541508"/>
            <a:ext cx="10663684" cy="512514"/>
          </a:xfrm>
        </p:spPr>
        <p:txBody>
          <a:bodyPr/>
          <a:lstStyle/>
          <a:p>
            <a:r>
              <a:rPr lang="en-US"/>
              <a:t>Click to edit title</a:t>
            </a:r>
            <a:endParaRPr lang="en-GB"/>
          </a:p>
        </p:txBody>
      </p:sp>
      <p:sp>
        <p:nvSpPr>
          <p:cNvPr id="15" name="Footer Placeholder 14">
            <a:extLst>
              <a:ext uri="{FF2B5EF4-FFF2-40B4-BE49-F238E27FC236}">
                <a16:creationId xmlns:a16="http://schemas.microsoft.com/office/drawing/2014/main" id="{25D7DA47-9A89-48CB-829C-3D9A4879EB16}"/>
              </a:ext>
            </a:extLst>
          </p:cNvPr>
          <p:cNvSpPr>
            <a:spLocks noGrp="1"/>
          </p:cNvSpPr>
          <p:nvPr>
            <p:ph type="ftr" sz="quarter" idx="10"/>
          </p:nvPr>
        </p:nvSpPr>
        <p:spPr/>
        <p:txBody>
          <a:bodyPr/>
          <a:lstStyle/>
          <a:p>
            <a:r>
              <a:rPr lang="en-GB"/>
              <a:t>On the Insert ribbon select Header and Footer to edit this holding text</a:t>
            </a:r>
            <a:endParaRPr lang="en-GB" noProof="0"/>
          </a:p>
        </p:txBody>
      </p:sp>
      <p:sp>
        <p:nvSpPr>
          <p:cNvPr id="16" name="Slide Number Placeholder 15">
            <a:extLst>
              <a:ext uri="{FF2B5EF4-FFF2-40B4-BE49-F238E27FC236}">
                <a16:creationId xmlns:a16="http://schemas.microsoft.com/office/drawing/2014/main" id="{E0539D99-764F-4E3A-A750-F4EE808509D6}"/>
              </a:ext>
            </a:extLst>
          </p:cNvPr>
          <p:cNvSpPr>
            <a:spLocks noGrp="1"/>
          </p:cNvSpPr>
          <p:nvPr>
            <p:ph type="sldNum" sz="quarter" idx="11"/>
          </p:nvPr>
        </p:nvSpPr>
        <p:spPr/>
        <p:txBody>
          <a:bodyPr/>
          <a:lstStyle/>
          <a:p>
            <a:fld id="{4FAB73BC-B049-4115-A692-8D63A059BFB8}" type="slidenum">
              <a:rPr lang="en-GB" smtClean="0"/>
              <a:pPr/>
              <a:t>‹#›</a:t>
            </a:fld>
            <a:endParaRPr lang="en-GB"/>
          </a:p>
        </p:txBody>
      </p:sp>
    </p:spTree>
    <p:extLst>
      <p:ext uri="{BB962C8B-B14F-4D97-AF65-F5344CB8AC3E}">
        <p14:creationId xmlns:p14="http://schemas.microsoft.com/office/powerpoint/2010/main" val="830622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Quote pag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FFA7F72-8DE6-4372-8955-6E4E929BBB5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12" name="Footer Placeholder 4">
            <a:extLst>
              <a:ext uri="{FF2B5EF4-FFF2-40B4-BE49-F238E27FC236}">
                <a16:creationId xmlns:a16="http://schemas.microsoft.com/office/drawing/2014/main" id="{80B686D1-1E2E-4A9B-B3E8-6E81C44D7048}"/>
              </a:ext>
            </a:extLst>
          </p:cNvPr>
          <p:cNvSpPr txBox="1">
            <a:spLocks/>
          </p:cNvSpPr>
          <p:nvPr userDrawn="1"/>
        </p:nvSpPr>
        <p:spPr>
          <a:xfrm>
            <a:off x="453442" y="6348400"/>
            <a:ext cx="10154233" cy="365125"/>
          </a:xfrm>
          <a:prstGeom prst="rect">
            <a:avLst/>
          </a:prstGeom>
        </p:spPr>
        <p:txBody>
          <a:bodyPr vert="horz" lIns="91440" tIns="45720" rIns="91440" bIns="45720" rtlCol="0" anchor="t" anchorCtr="0"/>
          <a:lstStyle>
            <a:defPPr>
              <a:defRPr lang="en-US"/>
            </a:defPPr>
            <a:lvl1pPr marL="0" algn="l" defTabSz="457200" rtl="0" eaLnBrk="1" latinLnBrk="0" hangingPunct="1">
              <a:defRPr sz="1300" kern="1200">
                <a:solidFill>
                  <a:srgbClr val="0A548B"/>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sz="900" b="0">
              <a:solidFill>
                <a:srgbClr val="000000"/>
              </a:solidFill>
            </a:endParaRPr>
          </a:p>
        </p:txBody>
      </p:sp>
      <p:sp>
        <p:nvSpPr>
          <p:cNvPr id="5" name="Slide Number Placeholder 4">
            <a:extLst>
              <a:ext uri="{FF2B5EF4-FFF2-40B4-BE49-F238E27FC236}">
                <a16:creationId xmlns:a16="http://schemas.microsoft.com/office/drawing/2014/main" id="{376E03D2-9C7C-4AF2-BDB8-6D1A8E0800B8}"/>
              </a:ext>
            </a:extLst>
          </p:cNvPr>
          <p:cNvSpPr>
            <a:spLocks noGrp="1"/>
          </p:cNvSpPr>
          <p:nvPr>
            <p:ph type="sldNum" sz="quarter" idx="16"/>
          </p:nvPr>
        </p:nvSpPr>
        <p:spPr/>
        <p:txBody>
          <a:bodyPr/>
          <a:lstStyle/>
          <a:p>
            <a:fld id="{4FAB73BC-B049-4115-A692-8D63A059BFB8}" type="slidenum">
              <a:rPr lang="en-US" smtClean="0"/>
              <a:pPr/>
              <a:t>‹#›</a:t>
            </a:fld>
            <a:endParaRPr lang="en-US"/>
          </a:p>
        </p:txBody>
      </p:sp>
      <p:sp>
        <p:nvSpPr>
          <p:cNvPr id="6" name="Title 5">
            <a:extLst>
              <a:ext uri="{FF2B5EF4-FFF2-40B4-BE49-F238E27FC236}">
                <a16:creationId xmlns:a16="http://schemas.microsoft.com/office/drawing/2014/main" id="{FEC95F3F-D857-4030-AEB6-4FEE5D082592}"/>
              </a:ext>
            </a:extLst>
          </p:cNvPr>
          <p:cNvSpPr>
            <a:spLocks noGrp="1"/>
          </p:cNvSpPr>
          <p:nvPr>
            <p:ph type="title"/>
          </p:nvPr>
        </p:nvSpPr>
        <p:spPr>
          <a:xfrm>
            <a:off x="5015833" y="1002632"/>
            <a:ext cx="6535037" cy="4702844"/>
          </a:xfrm>
        </p:spPr>
        <p:txBody>
          <a:bodyPr/>
          <a:lstStyle>
            <a:lvl1pPr>
              <a:defRPr>
                <a:solidFill>
                  <a:schemeClr val="tx1"/>
                </a:solidFill>
              </a:defRPr>
            </a:lvl1pPr>
          </a:lstStyle>
          <a:p>
            <a:r>
              <a:rPr lang="en-GB"/>
              <a:t>Click to edit Master title style</a:t>
            </a:r>
          </a:p>
        </p:txBody>
      </p:sp>
    </p:spTree>
    <p:extLst>
      <p:ext uri="{BB962C8B-B14F-4D97-AF65-F5344CB8AC3E}">
        <p14:creationId xmlns:p14="http://schemas.microsoft.com/office/powerpoint/2010/main" val="15532433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Rear Cover slide ">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B9FE3D4-7D5B-49B4-B6DB-5154DB3A5384}"/>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5" name="Title 4">
            <a:extLst>
              <a:ext uri="{FF2B5EF4-FFF2-40B4-BE49-F238E27FC236}">
                <a16:creationId xmlns:a16="http://schemas.microsoft.com/office/drawing/2014/main" id="{A1044DD0-6F2A-47E0-BB43-387096540E68}"/>
              </a:ext>
            </a:extLst>
          </p:cNvPr>
          <p:cNvSpPr>
            <a:spLocks noGrp="1"/>
          </p:cNvSpPr>
          <p:nvPr>
            <p:ph type="title"/>
          </p:nvPr>
        </p:nvSpPr>
        <p:spPr>
          <a:xfrm>
            <a:off x="768351" y="5775075"/>
            <a:ext cx="2973919" cy="946149"/>
          </a:xfrm>
        </p:spPr>
        <p:txBody>
          <a:bodyPr/>
          <a:lstStyle>
            <a:lvl1pPr>
              <a:defRPr sz="1100">
                <a:solidFill>
                  <a:schemeClr val="tx1"/>
                </a:solidFill>
              </a:defRPr>
            </a:lvl1pPr>
          </a:lstStyle>
          <a:p>
            <a:r>
              <a:rPr lang="en-GB" noProof="0"/>
              <a:t>Click to edit Master title style</a:t>
            </a:r>
          </a:p>
        </p:txBody>
      </p:sp>
    </p:spTree>
    <p:extLst>
      <p:ext uri="{BB962C8B-B14F-4D97-AF65-F5344CB8AC3E}">
        <p14:creationId xmlns:p14="http://schemas.microsoft.com/office/powerpoint/2010/main" val="8944595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ABA4E23-FCBE-46E9-AF92-F481572D77BD}"/>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p:cNvSpPr>
            <a:spLocks noGrp="1"/>
          </p:cNvSpPr>
          <p:nvPr>
            <p:ph type="ctrTitle" hasCustomPrompt="1"/>
          </p:nvPr>
        </p:nvSpPr>
        <p:spPr>
          <a:xfrm>
            <a:off x="1838586" y="2836677"/>
            <a:ext cx="7492777" cy="1630088"/>
          </a:xfrm>
        </p:spPr>
        <p:txBody>
          <a:bodyPr anchor="t" anchorCtr="0">
            <a:normAutofit/>
          </a:bodyPr>
          <a:lstStyle>
            <a:lvl1pPr algn="l">
              <a:lnSpc>
                <a:spcPct val="85000"/>
              </a:lnSpc>
              <a:defRPr sz="3600" b="1" cap="none" baseline="0">
                <a:solidFill>
                  <a:schemeClr val="tx1"/>
                </a:solidFill>
              </a:defRPr>
            </a:lvl1pPr>
          </a:lstStyle>
          <a:p>
            <a:r>
              <a:rPr lang="en-US"/>
              <a:t>Section title</a:t>
            </a:r>
          </a:p>
        </p:txBody>
      </p:sp>
    </p:spTree>
    <p:extLst>
      <p:ext uri="{BB962C8B-B14F-4D97-AF65-F5344CB8AC3E}">
        <p14:creationId xmlns:p14="http://schemas.microsoft.com/office/powerpoint/2010/main" val="1675373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slide ">
    <p:spTree>
      <p:nvGrpSpPr>
        <p:cNvPr id="1" name=""/>
        <p:cNvGrpSpPr/>
        <p:nvPr/>
      </p:nvGrpSpPr>
      <p:grpSpPr>
        <a:xfrm>
          <a:off x="0" y="0"/>
          <a:ext cx="0" cy="0"/>
          <a:chOff x="0" y="0"/>
          <a:chExt cx="0" cy="0"/>
        </a:xfrm>
      </p:grpSpPr>
      <p:sp>
        <p:nvSpPr>
          <p:cNvPr id="3" name="Content Placeholder 2"/>
          <p:cNvSpPr>
            <a:spLocks noGrp="1"/>
          </p:cNvSpPr>
          <p:nvPr>
            <p:ph idx="1"/>
          </p:nvPr>
        </p:nvSpPr>
        <p:spPr>
          <a:xfrm>
            <a:off x="647546" y="1361856"/>
            <a:ext cx="10956797" cy="469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36D6E40B-1386-4F79-92BB-AF61607C3236}"/>
              </a:ext>
            </a:extLst>
          </p:cNvPr>
          <p:cNvSpPr>
            <a:spLocks noGrp="1"/>
          </p:cNvSpPr>
          <p:nvPr>
            <p:ph type="title" hasCustomPrompt="1"/>
          </p:nvPr>
        </p:nvSpPr>
        <p:spPr/>
        <p:txBody>
          <a:bodyPr/>
          <a:lstStyle/>
          <a:p>
            <a:r>
              <a:rPr lang="en-US"/>
              <a:t>Click to edit title</a:t>
            </a:r>
            <a:endParaRPr lang="en-GB"/>
          </a:p>
        </p:txBody>
      </p:sp>
      <p:sp>
        <p:nvSpPr>
          <p:cNvPr id="4" name="Footer Placeholder 3">
            <a:extLst>
              <a:ext uri="{FF2B5EF4-FFF2-40B4-BE49-F238E27FC236}">
                <a16:creationId xmlns:a16="http://schemas.microsoft.com/office/drawing/2014/main" id="{E763F045-6FE1-4010-B19A-965F3782071A}"/>
              </a:ext>
            </a:extLst>
          </p:cNvPr>
          <p:cNvSpPr>
            <a:spLocks noGrp="1"/>
          </p:cNvSpPr>
          <p:nvPr>
            <p:ph type="ftr" sz="quarter" idx="10"/>
          </p:nvPr>
        </p:nvSpPr>
        <p:spPr/>
        <p:txBody>
          <a:bodyPr/>
          <a:lstStyle/>
          <a:p>
            <a:r>
              <a:rPr lang="en-GB"/>
              <a:t>On the Insert ribbon select Header and Footer to edit this holding text</a:t>
            </a:r>
            <a:endParaRPr lang="en-US"/>
          </a:p>
        </p:txBody>
      </p:sp>
      <p:sp>
        <p:nvSpPr>
          <p:cNvPr id="5" name="Slide Number Placeholder 4">
            <a:extLst>
              <a:ext uri="{FF2B5EF4-FFF2-40B4-BE49-F238E27FC236}">
                <a16:creationId xmlns:a16="http://schemas.microsoft.com/office/drawing/2014/main" id="{9980D8CA-E46C-483D-8651-178424FBAAFC}"/>
              </a:ext>
            </a:extLst>
          </p:cNvPr>
          <p:cNvSpPr>
            <a:spLocks noGrp="1"/>
          </p:cNvSpPr>
          <p:nvPr>
            <p:ph type="sldNum" sz="quarter" idx="11"/>
          </p:nvPr>
        </p:nvSpPr>
        <p:spPr/>
        <p:txBody>
          <a:bodyPr/>
          <a:lstStyle/>
          <a:p>
            <a:fld id="{4FAB73BC-B049-4115-A692-8D63A059BFB8}" type="slidenum">
              <a:rPr lang="en-GB" smtClean="0"/>
              <a:pPr/>
              <a:t>‹#›</a:t>
            </a:fld>
            <a:endParaRPr lang="en-GB"/>
          </a:p>
        </p:txBody>
      </p:sp>
    </p:spTree>
    <p:extLst>
      <p:ext uri="{BB962C8B-B14F-4D97-AF65-F5344CB8AC3E}">
        <p14:creationId xmlns:p14="http://schemas.microsoft.com/office/powerpoint/2010/main" val="2286467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616DB07B-09C9-453F-B765-54897D475D93}"/>
              </a:ext>
            </a:extLst>
          </p:cNvPr>
          <p:cNvSpPr>
            <a:spLocks noGrp="1"/>
          </p:cNvSpPr>
          <p:nvPr>
            <p:ph sz="quarter" idx="14"/>
          </p:nvPr>
        </p:nvSpPr>
        <p:spPr>
          <a:xfrm>
            <a:off x="6096000" y="1361856"/>
            <a:ext cx="5508625" cy="46611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Content Placeholder 2"/>
          <p:cNvSpPr>
            <a:spLocks noGrp="1"/>
          </p:cNvSpPr>
          <p:nvPr>
            <p:ph idx="1"/>
          </p:nvPr>
        </p:nvSpPr>
        <p:spPr>
          <a:xfrm>
            <a:off x="647546" y="1361856"/>
            <a:ext cx="5288033" cy="4660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Footer Placeholder 4">
            <a:extLst>
              <a:ext uri="{FF2B5EF4-FFF2-40B4-BE49-F238E27FC236}">
                <a16:creationId xmlns:a16="http://schemas.microsoft.com/office/drawing/2014/main" id="{80B686D1-1E2E-4A9B-B3E8-6E81C44D7048}"/>
              </a:ext>
            </a:extLst>
          </p:cNvPr>
          <p:cNvSpPr txBox="1">
            <a:spLocks/>
          </p:cNvSpPr>
          <p:nvPr userDrawn="1"/>
        </p:nvSpPr>
        <p:spPr>
          <a:xfrm>
            <a:off x="453442" y="6348400"/>
            <a:ext cx="10154233" cy="365125"/>
          </a:xfrm>
          <a:prstGeom prst="rect">
            <a:avLst/>
          </a:prstGeom>
        </p:spPr>
        <p:txBody>
          <a:bodyPr vert="horz" lIns="91440" tIns="45720" rIns="91440" bIns="45720" rtlCol="0" anchor="t" anchorCtr="0"/>
          <a:lstStyle>
            <a:defPPr>
              <a:defRPr lang="en-US"/>
            </a:defPPr>
            <a:lvl1pPr marL="0" algn="l" defTabSz="457200" rtl="0" eaLnBrk="1" latinLnBrk="0" hangingPunct="1">
              <a:defRPr sz="1300" kern="1200">
                <a:solidFill>
                  <a:srgbClr val="0A548B"/>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sz="900" b="0">
              <a:solidFill>
                <a:srgbClr val="000000"/>
              </a:solidFill>
            </a:endParaRPr>
          </a:p>
        </p:txBody>
      </p:sp>
      <p:sp>
        <p:nvSpPr>
          <p:cNvPr id="2" name="Title 1">
            <a:extLst>
              <a:ext uri="{FF2B5EF4-FFF2-40B4-BE49-F238E27FC236}">
                <a16:creationId xmlns:a16="http://schemas.microsoft.com/office/drawing/2014/main" id="{36D6E40B-1386-4F79-92BB-AF61607C3236}"/>
              </a:ext>
            </a:extLst>
          </p:cNvPr>
          <p:cNvSpPr>
            <a:spLocks noGrp="1"/>
          </p:cNvSpPr>
          <p:nvPr>
            <p:ph type="title" hasCustomPrompt="1"/>
          </p:nvPr>
        </p:nvSpPr>
        <p:spPr/>
        <p:txBody>
          <a:bodyPr/>
          <a:lstStyle/>
          <a:p>
            <a:r>
              <a:rPr lang="en-US"/>
              <a:t>Click to edit title</a:t>
            </a:r>
            <a:endParaRPr lang="en-GB"/>
          </a:p>
        </p:txBody>
      </p:sp>
      <p:sp>
        <p:nvSpPr>
          <p:cNvPr id="15" name="Footer Placeholder 14">
            <a:extLst>
              <a:ext uri="{FF2B5EF4-FFF2-40B4-BE49-F238E27FC236}">
                <a16:creationId xmlns:a16="http://schemas.microsoft.com/office/drawing/2014/main" id="{25D7DA47-9A89-48CB-829C-3D9A4879EB16}"/>
              </a:ext>
            </a:extLst>
          </p:cNvPr>
          <p:cNvSpPr>
            <a:spLocks noGrp="1"/>
          </p:cNvSpPr>
          <p:nvPr>
            <p:ph type="ftr" sz="quarter" idx="10"/>
          </p:nvPr>
        </p:nvSpPr>
        <p:spPr/>
        <p:txBody>
          <a:bodyPr/>
          <a:lstStyle/>
          <a:p>
            <a:r>
              <a:rPr lang="en-GB"/>
              <a:t>On the Insert ribbon select Header and Footer to edit this holding text</a:t>
            </a:r>
            <a:endParaRPr lang="en-US"/>
          </a:p>
        </p:txBody>
      </p:sp>
      <p:sp>
        <p:nvSpPr>
          <p:cNvPr id="16" name="Slide Number Placeholder 15">
            <a:extLst>
              <a:ext uri="{FF2B5EF4-FFF2-40B4-BE49-F238E27FC236}">
                <a16:creationId xmlns:a16="http://schemas.microsoft.com/office/drawing/2014/main" id="{E0539D99-764F-4E3A-A750-F4EE808509D6}"/>
              </a:ext>
            </a:extLst>
          </p:cNvPr>
          <p:cNvSpPr>
            <a:spLocks noGrp="1"/>
          </p:cNvSpPr>
          <p:nvPr>
            <p:ph type="sldNum" sz="quarter" idx="11"/>
          </p:nvPr>
        </p:nvSpPr>
        <p:spPr/>
        <p:txBody>
          <a:bodyPr/>
          <a:lstStyle/>
          <a:p>
            <a:fld id="{4FAB73BC-B049-4115-A692-8D63A059BFB8}"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Quote pag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04BF72B-E63F-4D7A-9EDC-FE7CB2CEA6D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12" name="Footer Placeholder 4">
            <a:extLst>
              <a:ext uri="{FF2B5EF4-FFF2-40B4-BE49-F238E27FC236}">
                <a16:creationId xmlns:a16="http://schemas.microsoft.com/office/drawing/2014/main" id="{80B686D1-1E2E-4A9B-B3E8-6E81C44D7048}"/>
              </a:ext>
            </a:extLst>
          </p:cNvPr>
          <p:cNvSpPr txBox="1">
            <a:spLocks/>
          </p:cNvSpPr>
          <p:nvPr userDrawn="1"/>
        </p:nvSpPr>
        <p:spPr>
          <a:xfrm>
            <a:off x="453442" y="6348400"/>
            <a:ext cx="10154233" cy="365125"/>
          </a:xfrm>
          <a:prstGeom prst="rect">
            <a:avLst/>
          </a:prstGeom>
        </p:spPr>
        <p:txBody>
          <a:bodyPr vert="horz" lIns="91440" tIns="45720" rIns="91440" bIns="45720" rtlCol="0" anchor="t" anchorCtr="0"/>
          <a:lstStyle>
            <a:defPPr>
              <a:defRPr lang="en-US"/>
            </a:defPPr>
            <a:lvl1pPr marL="0" algn="l" defTabSz="457200" rtl="0" eaLnBrk="1" latinLnBrk="0" hangingPunct="1">
              <a:defRPr sz="1300" kern="1200">
                <a:solidFill>
                  <a:srgbClr val="0A548B"/>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sz="900" b="0">
              <a:solidFill>
                <a:srgbClr val="000000"/>
              </a:solidFill>
            </a:endParaRPr>
          </a:p>
        </p:txBody>
      </p:sp>
      <p:sp>
        <p:nvSpPr>
          <p:cNvPr id="5" name="Slide Number Placeholder 4">
            <a:extLst>
              <a:ext uri="{FF2B5EF4-FFF2-40B4-BE49-F238E27FC236}">
                <a16:creationId xmlns:a16="http://schemas.microsoft.com/office/drawing/2014/main" id="{376E03D2-9C7C-4AF2-BDB8-6D1A8E0800B8}"/>
              </a:ext>
            </a:extLst>
          </p:cNvPr>
          <p:cNvSpPr>
            <a:spLocks noGrp="1"/>
          </p:cNvSpPr>
          <p:nvPr>
            <p:ph type="sldNum" sz="quarter" idx="16"/>
          </p:nvPr>
        </p:nvSpPr>
        <p:spPr/>
        <p:txBody>
          <a:bodyPr/>
          <a:lstStyle/>
          <a:p>
            <a:fld id="{4FAB73BC-B049-4115-A692-8D63A059BFB8}" type="slidenum">
              <a:rPr lang="en-US" smtClean="0"/>
              <a:pPr/>
              <a:t>‹#›</a:t>
            </a:fld>
            <a:endParaRPr lang="en-US"/>
          </a:p>
        </p:txBody>
      </p:sp>
      <p:sp>
        <p:nvSpPr>
          <p:cNvPr id="2" name="Title 1">
            <a:extLst>
              <a:ext uri="{FF2B5EF4-FFF2-40B4-BE49-F238E27FC236}">
                <a16:creationId xmlns:a16="http://schemas.microsoft.com/office/drawing/2014/main" id="{3EAE47C9-FA90-491B-A398-CE785F59473E}"/>
              </a:ext>
            </a:extLst>
          </p:cNvPr>
          <p:cNvSpPr>
            <a:spLocks noGrp="1"/>
          </p:cNvSpPr>
          <p:nvPr>
            <p:ph type="title"/>
          </p:nvPr>
        </p:nvSpPr>
        <p:spPr>
          <a:xfrm>
            <a:off x="5283199" y="1145808"/>
            <a:ext cx="6321143" cy="4626341"/>
          </a:xfrm>
        </p:spPr>
        <p:txBody>
          <a:bodyPr/>
          <a:lstStyle>
            <a:lvl1pPr>
              <a:defRPr sz="2800">
                <a:solidFill>
                  <a:schemeClr val="tx1"/>
                </a:solidFill>
              </a:defRPr>
            </a:lvl1pPr>
          </a:lstStyle>
          <a:p>
            <a:r>
              <a:rPr lang="en-US"/>
              <a:t>Click to edit Master title style</a:t>
            </a:r>
            <a:endParaRPr lang="en-GB"/>
          </a:p>
        </p:txBody>
      </p:sp>
    </p:spTree>
    <p:extLst>
      <p:ext uri="{BB962C8B-B14F-4D97-AF65-F5344CB8AC3E}">
        <p14:creationId xmlns:p14="http://schemas.microsoft.com/office/powerpoint/2010/main" val="38190938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ear Cover slide ">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7E39FA2-65DE-4E96-9C1B-DA718C416653}"/>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5" name="Title 1">
            <a:extLst>
              <a:ext uri="{FF2B5EF4-FFF2-40B4-BE49-F238E27FC236}">
                <a16:creationId xmlns:a16="http://schemas.microsoft.com/office/drawing/2014/main" id="{A1183695-5B41-4020-8AEA-8FE559E32813}"/>
              </a:ext>
            </a:extLst>
          </p:cNvPr>
          <p:cNvSpPr>
            <a:spLocks noGrp="1"/>
          </p:cNvSpPr>
          <p:nvPr>
            <p:ph type="title" hasCustomPrompt="1"/>
          </p:nvPr>
        </p:nvSpPr>
        <p:spPr>
          <a:xfrm>
            <a:off x="1260000" y="5775074"/>
            <a:ext cx="2973917" cy="946149"/>
          </a:xfrm>
        </p:spPr>
        <p:txBody>
          <a:bodyPr/>
          <a:lstStyle>
            <a:lvl1pPr marL="0" marR="0" indent="0" algn="l" defTabSz="685783" rtl="0" eaLnBrk="1" fontAlgn="auto" latinLnBrk="0" hangingPunct="1">
              <a:lnSpc>
                <a:spcPct val="90000"/>
              </a:lnSpc>
              <a:spcBef>
                <a:spcPct val="0"/>
              </a:spcBef>
              <a:spcAft>
                <a:spcPts val="0"/>
              </a:spcAft>
              <a:buClrTx/>
              <a:buSzTx/>
              <a:buFontTx/>
              <a:buNone/>
              <a:tabLst/>
              <a:defRPr sz="1100">
                <a:solidFill>
                  <a:schemeClr val="tx1"/>
                </a:solidFill>
              </a:defRPr>
            </a:lvl1pPr>
          </a:lstStyle>
          <a:p>
            <a:pPr marL="0" marR="0" lvl="0" indent="0" algn="l" defTabSz="685783" rtl="0" eaLnBrk="1" fontAlgn="auto" latinLnBrk="0" hangingPunct="1">
              <a:lnSpc>
                <a:spcPct val="90000"/>
              </a:lnSpc>
              <a:spcBef>
                <a:spcPct val="0"/>
              </a:spcBef>
              <a:spcAft>
                <a:spcPts val="0"/>
              </a:spcAft>
              <a:buClrTx/>
              <a:buSzTx/>
              <a:buFontTx/>
              <a:buNone/>
              <a:tabLst/>
              <a:defRPr/>
            </a:pPr>
            <a:r>
              <a:rPr lang="en-GB" noProof="0"/>
              <a:t>Department for Education</a:t>
            </a:r>
          </a:p>
        </p:txBody>
      </p:sp>
    </p:spTree>
    <p:extLst>
      <p:ext uri="{BB962C8B-B14F-4D97-AF65-F5344CB8AC3E}">
        <p14:creationId xmlns:p14="http://schemas.microsoft.com/office/powerpoint/2010/main" val="3122791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4" descr="Department for Education">
            <a:extLst>
              <a:ext uri="{FF2B5EF4-FFF2-40B4-BE49-F238E27FC236}">
                <a16:creationId xmlns:a16="http://schemas.microsoft.com/office/drawing/2014/main" id="{6A8D118D-2BCC-4257-AFED-B794C7C526CA}"/>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p:cNvSpPr>
            <a:spLocks noGrp="1"/>
          </p:cNvSpPr>
          <p:nvPr>
            <p:ph type="ctrTitle" hasCustomPrompt="1"/>
          </p:nvPr>
        </p:nvSpPr>
        <p:spPr>
          <a:xfrm>
            <a:off x="641556" y="2324659"/>
            <a:ext cx="7296081" cy="790775"/>
          </a:xfrm>
        </p:spPr>
        <p:txBody>
          <a:bodyPr lIns="0" tIns="0" rIns="0" bIns="0" anchor="b" anchorCtr="0">
            <a:noAutofit/>
          </a:bodyPr>
          <a:lstStyle>
            <a:lvl1pPr algn="l">
              <a:lnSpc>
                <a:spcPct val="85000"/>
              </a:lnSpc>
              <a:defRPr sz="4000" b="1" cap="none" baseline="0">
                <a:solidFill>
                  <a:schemeClr val="tx1"/>
                </a:solidFill>
                <a:latin typeface="+mj-lt"/>
              </a:defRPr>
            </a:lvl1pPr>
          </a:lstStyle>
          <a:p>
            <a:r>
              <a:rPr lang="en-US"/>
              <a:t>Title </a:t>
            </a:r>
          </a:p>
        </p:txBody>
      </p:sp>
      <p:sp>
        <p:nvSpPr>
          <p:cNvPr id="6" name="Text Placeholder 5">
            <a:extLst>
              <a:ext uri="{FF2B5EF4-FFF2-40B4-BE49-F238E27FC236}">
                <a16:creationId xmlns:a16="http://schemas.microsoft.com/office/drawing/2014/main" id="{9CD4B75E-DBEF-4869-8866-2D0CD8203D7F}"/>
              </a:ext>
            </a:extLst>
          </p:cNvPr>
          <p:cNvSpPr>
            <a:spLocks noGrp="1"/>
          </p:cNvSpPr>
          <p:nvPr>
            <p:ph type="body" sz="quarter" idx="10" hasCustomPrompt="1"/>
          </p:nvPr>
        </p:nvSpPr>
        <p:spPr>
          <a:xfrm>
            <a:off x="641555" y="6253382"/>
            <a:ext cx="3229663" cy="374650"/>
          </a:xfrm>
        </p:spPr>
        <p:txBody>
          <a:bodyPr lIns="0" tIns="0" rIns="0" bIns="0">
            <a:noAutofit/>
          </a:bodyPr>
          <a:lstStyle>
            <a:lvl1pPr marL="0" indent="0" algn="l">
              <a:buNone/>
              <a:defRPr sz="1200">
                <a:solidFill>
                  <a:schemeClr val="tx1"/>
                </a:solidFill>
              </a:defRPr>
            </a:lvl1pPr>
            <a:lvl5pPr marL="744101" indent="0" algn="l">
              <a:buNone/>
              <a:defRPr/>
            </a:lvl5pPr>
          </a:lstStyle>
          <a:p>
            <a:pPr lvl="0"/>
            <a:r>
              <a:rPr lang="en-GB"/>
              <a:t>Month YYYY</a:t>
            </a:r>
          </a:p>
        </p:txBody>
      </p:sp>
      <p:sp>
        <p:nvSpPr>
          <p:cNvPr id="4" name="Text Placeholder 3">
            <a:extLst>
              <a:ext uri="{FF2B5EF4-FFF2-40B4-BE49-F238E27FC236}">
                <a16:creationId xmlns:a16="http://schemas.microsoft.com/office/drawing/2014/main" id="{310D9DD1-0B8F-492B-872E-711A3C7027DC}"/>
              </a:ext>
            </a:extLst>
          </p:cNvPr>
          <p:cNvSpPr>
            <a:spLocks noGrp="1"/>
          </p:cNvSpPr>
          <p:nvPr>
            <p:ph type="body" sz="quarter" idx="11" hasCustomPrompt="1"/>
          </p:nvPr>
        </p:nvSpPr>
        <p:spPr>
          <a:xfrm>
            <a:off x="641556" y="3124193"/>
            <a:ext cx="7296081" cy="790776"/>
          </a:xfrm>
        </p:spPr>
        <p:txBody>
          <a:bodyPr lIns="0" tIns="0" rIns="0" bIns="0">
            <a:noAutofit/>
          </a:bodyPr>
          <a:lstStyle>
            <a:lvl1pPr>
              <a:defRPr sz="3600" b="0">
                <a:solidFill>
                  <a:schemeClr val="tx1"/>
                </a:solidFill>
              </a:defRPr>
            </a:lvl1pPr>
          </a:lstStyle>
          <a:p>
            <a:pPr lvl="0"/>
            <a:r>
              <a:rPr lang="en-US"/>
              <a:t>Subtitle</a:t>
            </a:r>
          </a:p>
        </p:txBody>
      </p:sp>
    </p:spTree>
    <p:extLst>
      <p:ext uri="{BB962C8B-B14F-4D97-AF65-F5344CB8AC3E}">
        <p14:creationId xmlns:p14="http://schemas.microsoft.com/office/powerpoint/2010/main" val="1896541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3FCE4F6-1D94-4B75-B104-762E7FBD045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p:cNvSpPr>
            <a:spLocks noGrp="1"/>
          </p:cNvSpPr>
          <p:nvPr>
            <p:ph type="ctrTitle" hasCustomPrompt="1"/>
          </p:nvPr>
        </p:nvSpPr>
        <p:spPr>
          <a:xfrm>
            <a:off x="1838586" y="2836677"/>
            <a:ext cx="7492777" cy="1630088"/>
          </a:xfrm>
        </p:spPr>
        <p:txBody>
          <a:bodyPr anchor="t" anchorCtr="0">
            <a:normAutofit/>
          </a:bodyPr>
          <a:lstStyle>
            <a:lvl1pPr algn="l">
              <a:lnSpc>
                <a:spcPct val="85000"/>
              </a:lnSpc>
              <a:defRPr sz="3600" b="1" cap="none" baseline="0">
                <a:solidFill>
                  <a:schemeClr val="tx1"/>
                </a:solidFill>
              </a:defRPr>
            </a:lvl1pPr>
          </a:lstStyle>
          <a:p>
            <a:r>
              <a:rPr lang="en-US"/>
              <a:t>Section title</a:t>
            </a:r>
          </a:p>
        </p:txBody>
      </p:sp>
    </p:spTree>
    <p:extLst>
      <p:ext uri="{BB962C8B-B14F-4D97-AF65-F5344CB8AC3E}">
        <p14:creationId xmlns:p14="http://schemas.microsoft.com/office/powerpoint/2010/main" val="2151828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slide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6E40B-1386-4F79-92BB-AF61607C3236}"/>
              </a:ext>
            </a:extLst>
          </p:cNvPr>
          <p:cNvSpPr>
            <a:spLocks noGrp="1"/>
          </p:cNvSpPr>
          <p:nvPr>
            <p:ph type="title" hasCustomPrompt="1"/>
          </p:nvPr>
        </p:nvSpPr>
        <p:spPr/>
        <p:txBody>
          <a:bodyPr/>
          <a:lstStyle/>
          <a:p>
            <a:r>
              <a:rPr lang="en-US"/>
              <a:t>Click to edit title</a:t>
            </a:r>
            <a:endParaRPr lang="en-GB"/>
          </a:p>
        </p:txBody>
      </p:sp>
      <p:sp>
        <p:nvSpPr>
          <p:cNvPr id="15" name="Footer Placeholder 14">
            <a:extLst>
              <a:ext uri="{FF2B5EF4-FFF2-40B4-BE49-F238E27FC236}">
                <a16:creationId xmlns:a16="http://schemas.microsoft.com/office/drawing/2014/main" id="{25D7DA47-9A89-48CB-829C-3D9A4879EB16}"/>
              </a:ext>
            </a:extLst>
          </p:cNvPr>
          <p:cNvSpPr>
            <a:spLocks noGrp="1"/>
          </p:cNvSpPr>
          <p:nvPr>
            <p:ph type="ftr" sz="quarter" idx="10"/>
          </p:nvPr>
        </p:nvSpPr>
        <p:spPr/>
        <p:txBody>
          <a:bodyPr/>
          <a:lstStyle/>
          <a:p>
            <a:r>
              <a:rPr lang="en-GB"/>
              <a:t>On the Insert ribbon select Header and Footer to edit this holding text</a:t>
            </a:r>
            <a:endParaRPr lang="en-GB" noProof="0"/>
          </a:p>
        </p:txBody>
      </p:sp>
      <p:sp>
        <p:nvSpPr>
          <p:cNvPr id="16" name="Slide Number Placeholder 15">
            <a:extLst>
              <a:ext uri="{FF2B5EF4-FFF2-40B4-BE49-F238E27FC236}">
                <a16:creationId xmlns:a16="http://schemas.microsoft.com/office/drawing/2014/main" id="{E0539D99-764F-4E3A-A750-F4EE808509D6}"/>
              </a:ext>
            </a:extLst>
          </p:cNvPr>
          <p:cNvSpPr>
            <a:spLocks noGrp="1"/>
          </p:cNvSpPr>
          <p:nvPr>
            <p:ph type="sldNum" sz="quarter" idx="11"/>
          </p:nvPr>
        </p:nvSpPr>
        <p:spPr/>
        <p:txBody>
          <a:bodyPr/>
          <a:lstStyle/>
          <a:p>
            <a:fld id="{4FAB73BC-B049-4115-A692-8D63A059BFB8}" type="slidenum">
              <a:rPr lang="en-GB" smtClean="0"/>
              <a:pPr/>
              <a:t>‹#›</a:t>
            </a:fld>
            <a:endParaRPr lang="en-GB"/>
          </a:p>
        </p:txBody>
      </p:sp>
      <p:sp>
        <p:nvSpPr>
          <p:cNvPr id="8" name="Content Placeholder 7">
            <a:extLst>
              <a:ext uri="{FF2B5EF4-FFF2-40B4-BE49-F238E27FC236}">
                <a16:creationId xmlns:a16="http://schemas.microsoft.com/office/drawing/2014/main" id="{41D13415-7349-4248-AADB-203192A0296E}"/>
              </a:ext>
            </a:extLst>
          </p:cNvPr>
          <p:cNvSpPr>
            <a:spLocks noGrp="1"/>
          </p:cNvSpPr>
          <p:nvPr>
            <p:ph sz="quarter" idx="12"/>
          </p:nvPr>
        </p:nvSpPr>
        <p:spPr>
          <a:xfrm>
            <a:off x="787201" y="1418400"/>
            <a:ext cx="10648951" cy="45664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Tree>
    <p:extLst>
      <p:ext uri="{BB962C8B-B14F-4D97-AF65-F5344CB8AC3E}">
        <p14:creationId xmlns:p14="http://schemas.microsoft.com/office/powerpoint/2010/main" val="2849650379"/>
      </p:ext>
    </p:extLst>
  </p:cSld>
  <p:clrMapOvr>
    <a:masterClrMapping/>
  </p:clrMapOvr>
  <p:extLst>
    <p:ext uri="{DCECCB84-F9BA-43D5-87BE-67443E8EF086}">
      <p15:sldGuideLst xmlns:p15="http://schemas.microsoft.com/office/powerpoint/2012/main">
        <p15:guide id="1" orient="horz" pos="377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9.xml"/><Relationship Id="rId7"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6334" y="501048"/>
            <a:ext cx="10956620" cy="512514"/>
          </a:xfrm>
          <a:prstGeom prst="rect">
            <a:avLst/>
          </a:prstGeom>
        </p:spPr>
        <p:txBody>
          <a:bodyPr vert="horz" lIns="0" tIns="0" rIns="0" bIns="0" rtlCol="0" anchor="t" anchorCtr="0">
            <a:noAutofit/>
          </a:bodyPr>
          <a:lstStyle/>
          <a:p>
            <a:r>
              <a:rPr lang="en-US" noProof="0"/>
              <a:t>Click to edit Master title style</a:t>
            </a:r>
            <a:endParaRPr lang="en-GB" noProof="0"/>
          </a:p>
        </p:txBody>
      </p:sp>
      <p:sp>
        <p:nvSpPr>
          <p:cNvPr id="3" name="Text Placeholder 2"/>
          <p:cNvSpPr>
            <a:spLocks noGrp="1"/>
          </p:cNvSpPr>
          <p:nvPr>
            <p:ph type="body" idx="1"/>
          </p:nvPr>
        </p:nvSpPr>
        <p:spPr>
          <a:xfrm>
            <a:off x="647723" y="1368979"/>
            <a:ext cx="10956620" cy="4670874"/>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647724" y="6201808"/>
            <a:ext cx="10154233" cy="365125"/>
          </a:xfrm>
          <a:prstGeom prst="rect">
            <a:avLst/>
          </a:prstGeom>
        </p:spPr>
        <p:txBody>
          <a:bodyPr vert="horz" lIns="0" tIns="0" rIns="0" bIns="0" rtlCol="0" anchor="t" anchorCtr="0"/>
          <a:lstStyle>
            <a:lvl1pPr algn="l">
              <a:defRPr sz="1050" b="0">
                <a:solidFill>
                  <a:srgbClr val="4D4D4D"/>
                </a:solidFill>
              </a:defRPr>
            </a:lvl1pPr>
          </a:lstStyle>
          <a:p>
            <a:r>
              <a:rPr lang="en-GB"/>
              <a:t>On the Insert ribbon select Header and Footer to edit this holding text</a:t>
            </a:r>
            <a:endParaRPr lang="en-US"/>
          </a:p>
        </p:txBody>
      </p:sp>
      <p:sp>
        <p:nvSpPr>
          <p:cNvPr id="6" name="Slide Number Placeholder 5"/>
          <p:cNvSpPr>
            <a:spLocks noGrp="1"/>
          </p:cNvSpPr>
          <p:nvPr>
            <p:ph type="sldNum" sz="quarter" idx="4"/>
          </p:nvPr>
        </p:nvSpPr>
        <p:spPr>
          <a:xfrm>
            <a:off x="10853642" y="6201808"/>
            <a:ext cx="750701" cy="365125"/>
          </a:xfrm>
          <a:prstGeom prst="rect">
            <a:avLst/>
          </a:prstGeom>
        </p:spPr>
        <p:txBody>
          <a:bodyPr vert="horz" lIns="91440" tIns="45720" rIns="91440" bIns="45720" rtlCol="0" anchor="t" anchorCtr="0"/>
          <a:lstStyle>
            <a:lvl1pPr algn="r">
              <a:defRPr lang="en-US" sz="1050" b="0" kern="1200" smtClean="0">
                <a:solidFill>
                  <a:srgbClr val="4D4D4D"/>
                </a:solidFill>
                <a:latin typeface="+mn-lt"/>
                <a:ea typeface="+mn-ea"/>
                <a:cs typeface="+mn-cs"/>
              </a:defRPr>
            </a:lvl1pPr>
          </a:lstStyle>
          <a:p>
            <a:fld id="{4FAB73BC-B049-4115-A692-8D63A059BFB8}"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85" r:id="rId1"/>
    <p:sldLayoutId id="2147483699" r:id="rId2"/>
    <p:sldLayoutId id="2147483733" r:id="rId3"/>
    <p:sldLayoutId id="2147483686" r:id="rId4"/>
    <p:sldLayoutId id="2147483722" r:id="rId5"/>
    <p:sldLayoutId id="2147483717" r:id="rId6"/>
  </p:sldLayoutIdLst>
  <p:hf hdr="0" dt="0"/>
  <p:txStyles>
    <p:titleStyle>
      <a:lvl1pPr algn="l" defTabSz="685783" rtl="0" eaLnBrk="1" latinLnBrk="0" hangingPunct="1">
        <a:lnSpc>
          <a:spcPct val="90000"/>
        </a:lnSpc>
        <a:spcBef>
          <a:spcPct val="0"/>
        </a:spcBef>
        <a:buNone/>
        <a:defRPr sz="2400" b="1" kern="1200">
          <a:solidFill>
            <a:srgbClr val="003764"/>
          </a:solidFill>
          <a:latin typeface="Arial" panose="020B0604020202020204" pitchFamily="34" charset="0"/>
          <a:ea typeface="+mj-ea"/>
          <a:cs typeface="Arial" panose="020B0604020202020204" pitchFamily="34" charset="0"/>
        </a:defRPr>
      </a:lvl1pPr>
    </p:titleStyle>
    <p:bodyStyle>
      <a:lvl1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800" kern="1200">
          <a:solidFill>
            <a:schemeClr val="tx1"/>
          </a:solidFill>
          <a:latin typeface="Arial" panose="020B0604020202020204" pitchFamily="34" charset="0"/>
          <a:ea typeface="+mn-ea"/>
          <a:cs typeface="Arial" panose="020B0604020202020204" pitchFamily="34" charset="0"/>
        </a:defRPr>
      </a:lvl1pPr>
      <a:lvl2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800" b="1" kern="1200">
          <a:solidFill>
            <a:schemeClr val="tx1"/>
          </a:solidFill>
          <a:latin typeface="Arial" panose="020B0604020202020204" pitchFamily="34" charset="0"/>
          <a:ea typeface="+mn-ea"/>
          <a:cs typeface="Arial" panose="020B0604020202020204" pitchFamily="34" charset="0"/>
        </a:defRPr>
      </a:lvl2pPr>
      <a:lvl3pPr marL="216000" indent="-215995" algn="l" defTabSz="685783" rtl="0" eaLnBrk="1" latinLnBrk="0" hangingPunct="1">
        <a:lnSpc>
          <a:spcPct val="100000"/>
        </a:lnSpc>
        <a:spcBef>
          <a:spcPts val="0"/>
        </a:spcBef>
        <a:spcAft>
          <a:spcPts val="900"/>
        </a:spcAft>
        <a:buClr>
          <a:schemeClr val="tx2"/>
        </a:buClr>
        <a:buSzPct val="100000"/>
        <a:buFont typeface="Corbel"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431989" indent="-215995" algn="l" defTabSz="685783" rtl="0" eaLnBrk="1" latinLnBrk="0" hangingPunct="1">
        <a:lnSpc>
          <a:spcPct val="100000"/>
        </a:lnSpc>
        <a:spcBef>
          <a:spcPts val="0"/>
        </a:spcBef>
        <a:spcAft>
          <a:spcPts val="900"/>
        </a:spcAft>
        <a:buClr>
          <a:schemeClr val="tx1"/>
        </a:buClr>
        <a:buSzPct val="100000"/>
        <a:buFont typeface="Corbel"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647984" indent="-215995" algn="l" defTabSz="685783" rtl="0" eaLnBrk="1" latinLnBrk="0" hangingPunct="1">
        <a:lnSpc>
          <a:spcPct val="100000"/>
        </a:lnSpc>
        <a:spcBef>
          <a:spcPts val="0"/>
        </a:spcBef>
        <a:spcAft>
          <a:spcPts val="900"/>
        </a:spcAft>
        <a:buClr>
          <a:schemeClr val="tx1"/>
        </a:buClr>
        <a:buSzPct val="100000"/>
        <a:buFont typeface="Corbel"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1199970"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6pPr>
      <a:lvl7pPr marL="1424964"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7pPr>
      <a:lvl8pPr marL="1649959"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8pPr>
      <a:lvl9pPr marL="1874953"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9pPr>
    </p:bodyStyle>
    <p:otherStyle>
      <a:defPPr>
        <a:defRPr lang="en-US"/>
      </a:defPPr>
      <a:lvl1pPr marL="0" algn="l" defTabSz="685783" rtl="0" eaLnBrk="1" latinLnBrk="0" hangingPunct="1">
        <a:defRPr sz="1351" kern="1200">
          <a:solidFill>
            <a:schemeClr val="tx1"/>
          </a:solidFill>
          <a:latin typeface="+mn-lt"/>
          <a:ea typeface="+mn-ea"/>
          <a:cs typeface="+mn-cs"/>
        </a:defRPr>
      </a:lvl1pPr>
      <a:lvl2pPr marL="342891" algn="l" defTabSz="685783" rtl="0" eaLnBrk="1" latinLnBrk="0" hangingPunct="1">
        <a:defRPr sz="1351" kern="1200">
          <a:solidFill>
            <a:schemeClr val="tx1"/>
          </a:solidFill>
          <a:latin typeface="+mn-lt"/>
          <a:ea typeface="+mn-ea"/>
          <a:cs typeface="+mn-cs"/>
        </a:defRPr>
      </a:lvl2pPr>
      <a:lvl3pPr marL="685783" algn="l" defTabSz="685783" rtl="0" eaLnBrk="1" latinLnBrk="0" hangingPunct="1">
        <a:defRPr sz="1351" kern="1200">
          <a:solidFill>
            <a:schemeClr val="tx1"/>
          </a:solidFill>
          <a:latin typeface="+mn-lt"/>
          <a:ea typeface="+mn-ea"/>
          <a:cs typeface="+mn-cs"/>
        </a:defRPr>
      </a:lvl3pPr>
      <a:lvl4pPr marL="1028674" algn="l" defTabSz="685783" rtl="0" eaLnBrk="1" latinLnBrk="0" hangingPunct="1">
        <a:defRPr sz="1351" kern="1200">
          <a:solidFill>
            <a:schemeClr val="tx1"/>
          </a:solidFill>
          <a:latin typeface="+mn-lt"/>
          <a:ea typeface="+mn-ea"/>
          <a:cs typeface="+mn-cs"/>
        </a:defRPr>
      </a:lvl4pPr>
      <a:lvl5pPr marL="1371566" algn="l" defTabSz="685783" rtl="0" eaLnBrk="1" latinLnBrk="0" hangingPunct="1">
        <a:defRPr sz="1351" kern="1200">
          <a:solidFill>
            <a:schemeClr val="tx1"/>
          </a:solidFill>
          <a:latin typeface="+mn-lt"/>
          <a:ea typeface="+mn-ea"/>
          <a:cs typeface="+mn-cs"/>
        </a:defRPr>
      </a:lvl5pPr>
      <a:lvl6pPr marL="1714457" algn="l" defTabSz="685783" rtl="0" eaLnBrk="1" latinLnBrk="0" hangingPunct="1">
        <a:defRPr sz="1351" kern="1200">
          <a:solidFill>
            <a:schemeClr val="tx1"/>
          </a:solidFill>
          <a:latin typeface="+mn-lt"/>
          <a:ea typeface="+mn-ea"/>
          <a:cs typeface="+mn-cs"/>
        </a:defRPr>
      </a:lvl6pPr>
      <a:lvl7pPr marL="2057349" algn="l" defTabSz="685783" rtl="0" eaLnBrk="1" latinLnBrk="0" hangingPunct="1">
        <a:defRPr sz="1351" kern="1200">
          <a:solidFill>
            <a:schemeClr val="tx1"/>
          </a:solidFill>
          <a:latin typeface="+mn-lt"/>
          <a:ea typeface="+mn-ea"/>
          <a:cs typeface="+mn-cs"/>
        </a:defRPr>
      </a:lvl7pPr>
      <a:lvl8pPr marL="2400240" algn="l" defTabSz="685783" rtl="0" eaLnBrk="1" latinLnBrk="0" hangingPunct="1">
        <a:defRPr sz="1351" kern="1200">
          <a:solidFill>
            <a:schemeClr val="tx1"/>
          </a:solidFill>
          <a:latin typeface="+mn-lt"/>
          <a:ea typeface="+mn-ea"/>
          <a:cs typeface="+mn-cs"/>
        </a:defRPr>
      </a:lvl8pPr>
      <a:lvl9pPr marL="2743131" algn="l" defTabSz="685783" rtl="0" eaLnBrk="1" latinLnBrk="0" hangingPunct="1">
        <a:defRPr sz="1351"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6034" y="541508"/>
            <a:ext cx="10663684" cy="512514"/>
          </a:xfrm>
          <a:prstGeom prst="rect">
            <a:avLst/>
          </a:prstGeom>
        </p:spPr>
        <p:txBody>
          <a:bodyPr vert="horz" lIns="0" tIns="0" rIns="0" bIns="0" rtlCol="0" anchor="t" anchorCtr="0">
            <a:noAutofit/>
          </a:bodyPr>
          <a:lstStyle/>
          <a:p>
            <a:endParaRPr lang="en-US"/>
          </a:p>
        </p:txBody>
      </p:sp>
      <p:sp>
        <p:nvSpPr>
          <p:cNvPr id="3" name="Text Placeholder 2"/>
          <p:cNvSpPr>
            <a:spLocks noGrp="1"/>
          </p:cNvSpPr>
          <p:nvPr>
            <p:ph type="body" idx="1"/>
          </p:nvPr>
        </p:nvSpPr>
        <p:spPr>
          <a:xfrm>
            <a:off x="787423" y="1417531"/>
            <a:ext cx="10642295" cy="4567344"/>
          </a:xfrm>
          <a:prstGeom prst="rect">
            <a:avLst/>
          </a:prstGeom>
        </p:spPr>
        <p:txBody>
          <a:bodyPr vert="horz" lIns="0" tIns="0" rIns="0" bIns="0" rtlCol="0">
            <a:no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Footer Placeholder 4"/>
          <p:cNvSpPr>
            <a:spLocks noGrp="1"/>
          </p:cNvSpPr>
          <p:nvPr>
            <p:ph type="ftr" sz="quarter" idx="3"/>
          </p:nvPr>
        </p:nvSpPr>
        <p:spPr>
          <a:xfrm>
            <a:off x="774724" y="6241535"/>
            <a:ext cx="10154233" cy="365125"/>
          </a:xfrm>
          <a:prstGeom prst="rect">
            <a:avLst/>
          </a:prstGeom>
        </p:spPr>
        <p:txBody>
          <a:bodyPr vert="horz" lIns="0" tIns="0" rIns="0" bIns="0" rtlCol="0" anchor="t" anchorCtr="0">
            <a:noAutofit/>
          </a:bodyPr>
          <a:lstStyle>
            <a:lvl1pPr algn="l">
              <a:defRPr sz="1200" b="0">
                <a:solidFill>
                  <a:schemeClr val="tx1"/>
                </a:solidFill>
              </a:defRPr>
            </a:lvl1pPr>
          </a:lstStyle>
          <a:p>
            <a:r>
              <a:rPr lang="en-GB"/>
              <a:t>On the Insert ribbon select Header and Footer to edit this holding text</a:t>
            </a:r>
            <a:endParaRPr lang="en-GB" noProof="0"/>
          </a:p>
        </p:txBody>
      </p:sp>
      <p:sp>
        <p:nvSpPr>
          <p:cNvPr id="6" name="Slide Number Placeholder 5"/>
          <p:cNvSpPr>
            <a:spLocks noGrp="1"/>
          </p:cNvSpPr>
          <p:nvPr>
            <p:ph type="sldNum" sz="quarter" idx="4"/>
          </p:nvPr>
        </p:nvSpPr>
        <p:spPr>
          <a:xfrm>
            <a:off x="10679016" y="6241535"/>
            <a:ext cx="750701" cy="181491"/>
          </a:xfrm>
          <a:prstGeom prst="rect">
            <a:avLst/>
          </a:prstGeom>
        </p:spPr>
        <p:txBody>
          <a:bodyPr vert="horz" lIns="0" tIns="0" rIns="0" bIns="0" rtlCol="0" anchor="t" anchorCtr="0">
            <a:noAutofit/>
          </a:bodyPr>
          <a:lstStyle>
            <a:lvl1pPr algn="r">
              <a:defRPr lang="en-US" sz="1200" b="0" kern="1200" smtClean="0">
                <a:solidFill>
                  <a:srgbClr val="4D4D4D"/>
                </a:solidFill>
                <a:latin typeface="+mn-lt"/>
                <a:ea typeface="+mn-ea"/>
                <a:cs typeface="+mn-cs"/>
              </a:defRPr>
            </a:lvl1pPr>
          </a:lstStyle>
          <a:p>
            <a:fld id="{D74D8B4B-93CA-40C4-A67B-39E5EDB6BC1B}" type="slidenum">
              <a:rPr lang="en-GB" noProof="0" smtClean="0"/>
              <a:pPr/>
              <a:t>‹#›</a:t>
            </a:fld>
            <a:endParaRPr lang="en-GB" noProof="0"/>
          </a:p>
        </p:txBody>
      </p:sp>
    </p:spTree>
    <p:extLst>
      <p:ext uri="{BB962C8B-B14F-4D97-AF65-F5344CB8AC3E}">
        <p14:creationId xmlns:p14="http://schemas.microsoft.com/office/powerpoint/2010/main" val="2929178763"/>
      </p:ext>
    </p:extLst>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Lst>
  <p:hf hdr="0" dt="0"/>
  <p:txStyles>
    <p:titleStyle>
      <a:lvl1pPr algn="l" defTabSz="685783" rtl="0" eaLnBrk="1" latinLnBrk="0" hangingPunct="1">
        <a:lnSpc>
          <a:spcPct val="90000"/>
        </a:lnSpc>
        <a:spcBef>
          <a:spcPct val="0"/>
        </a:spcBef>
        <a:buNone/>
        <a:defRPr sz="2400" b="1" kern="1200">
          <a:solidFill>
            <a:srgbClr val="003764"/>
          </a:solidFill>
          <a:latin typeface="Arial" panose="020B0604020202020204" pitchFamily="34" charset="0"/>
          <a:ea typeface="+mj-ea"/>
          <a:cs typeface="Arial" panose="020B0604020202020204" pitchFamily="34" charset="0"/>
        </a:defRPr>
      </a:lvl1pPr>
    </p:titleStyle>
    <p:bodyStyle>
      <a:lvl1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600" b="1" kern="1200">
          <a:solidFill>
            <a:schemeClr val="tx1"/>
          </a:solidFill>
          <a:latin typeface="Arial" panose="020B0604020202020204" pitchFamily="34" charset="0"/>
          <a:ea typeface="+mn-ea"/>
          <a:cs typeface="Arial" panose="020B0604020202020204" pitchFamily="34" charset="0"/>
        </a:defRPr>
      </a:lvl2pPr>
      <a:lvl3pPr marL="216000" indent="-215995" algn="l" defTabSz="685783" rtl="0" eaLnBrk="1" latinLnBrk="0" hangingPunct="1">
        <a:lnSpc>
          <a:spcPct val="100000"/>
        </a:lnSpc>
        <a:spcBef>
          <a:spcPts val="0"/>
        </a:spcBef>
        <a:spcAft>
          <a:spcPts val="900"/>
        </a:spcAft>
        <a:buClr>
          <a:schemeClr val="tx2"/>
        </a:buClr>
        <a:buSzPct val="100000"/>
        <a:buFont typeface="Corbel"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431989" indent="-215995" algn="l" defTabSz="685783" rtl="0" eaLnBrk="1" latinLnBrk="0" hangingPunct="1">
        <a:lnSpc>
          <a:spcPct val="100000"/>
        </a:lnSpc>
        <a:spcBef>
          <a:spcPts val="0"/>
        </a:spcBef>
        <a:spcAft>
          <a:spcPts val="900"/>
        </a:spcAft>
        <a:buClr>
          <a:schemeClr val="tx1"/>
        </a:buClr>
        <a:buSzPct val="100000"/>
        <a:buFont typeface="Corbel"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647984" indent="-215995" algn="l" defTabSz="685783" rtl="0" eaLnBrk="1" latinLnBrk="0" hangingPunct="1">
        <a:lnSpc>
          <a:spcPct val="100000"/>
        </a:lnSpc>
        <a:spcBef>
          <a:spcPts val="0"/>
        </a:spcBef>
        <a:spcAft>
          <a:spcPts val="900"/>
        </a:spcAft>
        <a:buClr>
          <a:schemeClr val="tx1"/>
        </a:buClr>
        <a:buSzPct val="100000"/>
        <a:buFont typeface="Corbel"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1199970"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6pPr>
      <a:lvl7pPr marL="1424964"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7pPr>
      <a:lvl8pPr marL="1649959"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8pPr>
      <a:lvl9pPr marL="1874953"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9pPr>
    </p:bodyStyle>
    <p:otherStyle>
      <a:defPPr>
        <a:defRPr lang="en-US"/>
      </a:defPPr>
      <a:lvl1pPr marL="0" algn="l" defTabSz="685783" rtl="0" eaLnBrk="1" latinLnBrk="0" hangingPunct="1">
        <a:defRPr sz="1351" kern="1200">
          <a:solidFill>
            <a:schemeClr val="tx1"/>
          </a:solidFill>
          <a:latin typeface="+mn-lt"/>
          <a:ea typeface="+mn-ea"/>
          <a:cs typeface="+mn-cs"/>
        </a:defRPr>
      </a:lvl1pPr>
      <a:lvl2pPr marL="342891" algn="l" defTabSz="685783" rtl="0" eaLnBrk="1" latinLnBrk="0" hangingPunct="1">
        <a:defRPr sz="1351" kern="1200">
          <a:solidFill>
            <a:schemeClr val="tx1"/>
          </a:solidFill>
          <a:latin typeface="+mn-lt"/>
          <a:ea typeface="+mn-ea"/>
          <a:cs typeface="+mn-cs"/>
        </a:defRPr>
      </a:lvl2pPr>
      <a:lvl3pPr marL="685783" algn="l" defTabSz="685783" rtl="0" eaLnBrk="1" latinLnBrk="0" hangingPunct="1">
        <a:defRPr sz="1351" kern="1200">
          <a:solidFill>
            <a:schemeClr val="tx1"/>
          </a:solidFill>
          <a:latin typeface="+mn-lt"/>
          <a:ea typeface="+mn-ea"/>
          <a:cs typeface="+mn-cs"/>
        </a:defRPr>
      </a:lvl3pPr>
      <a:lvl4pPr marL="1028674" algn="l" defTabSz="685783" rtl="0" eaLnBrk="1" latinLnBrk="0" hangingPunct="1">
        <a:defRPr sz="1351" kern="1200">
          <a:solidFill>
            <a:schemeClr val="tx1"/>
          </a:solidFill>
          <a:latin typeface="+mn-lt"/>
          <a:ea typeface="+mn-ea"/>
          <a:cs typeface="+mn-cs"/>
        </a:defRPr>
      </a:lvl4pPr>
      <a:lvl5pPr marL="1371566" algn="l" defTabSz="685783" rtl="0" eaLnBrk="1" latinLnBrk="0" hangingPunct="1">
        <a:defRPr sz="1351" kern="1200">
          <a:solidFill>
            <a:schemeClr val="tx1"/>
          </a:solidFill>
          <a:latin typeface="+mn-lt"/>
          <a:ea typeface="+mn-ea"/>
          <a:cs typeface="+mn-cs"/>
        </a:defRPr>
      </a:lvl5pPr>
      <a:lvl6pPr marL="1714457" algn="l" defTabSz="685783" rtl="0" eaLnBrk="1" latinLnBrk="0" hangingPunct="1">
        <a:defRPr sz="1351" kern="1200">
          <a:solidFill>
            <a:schemeClr val="tx1"/>
          </a:solidFill>
          <a:latin typeface="+mn-lt"/>
          <a:ea typeface="+mn-ea"/>
          <a:cs typeface="+mn-cs"/>
        </a:defRPr>
      </a:lvl6pPr>
      <a:lvl7pPr marL="2057349" algn="l" defTabSz="685783" rtl="0" eaLnBrk="1" latinLnBrk="0" hangingPunct="1">
        <a:defRPr sz="1351" kern="1200">
          <a:solidFill>
            <a:schemeClr val="tx1"/>
          </a:solidFill>
          <a:latin typeface="+mn-lt"/>
          <a:ea typeface="+mn-ea"/>
          <a:cs typeface="+mn-cs"/>
        </a:defRPr>
      </a:lvl7pPr>
      <a:lvl8pPr marL="2400240" algn="l" defTabSz="685783" rtl="0" eaLnBrk="1" latinLnBrk="0" hangingPunct="1">
        <a:defRPr sz="1351" kern="1200">
          <a:solidFill>
            <a:schemeClr val="tx1"/>
          </a:solidFill>
          <a:latin typeface="+mn-lt"/>
          <a:ea typeface="+mn-ea"/>
          <a:cs typeface="+mn-cs"/>
        </a:defRPr>
      </a:lvl8pPr>
      <a:lvl9pPr marL="2743131" algn="l" defTabSz="685783" rtl="0" eaLnBrk="1" latinLnBrk="0" hangingPunct="1">
        <a:defRPr sz="1351"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377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gov.uk/dfe/SEND-conversation" TargetMode="External"/><Relationship Id="rId2" Type="http://schemas.openxmlformats.org/officeDocument/2006/relationships/hyperlink" Target="https://twitter.com/educationgovuk" TargetMode="External"/><Relationship Id="rId1" Type="http://schemas.openxmlformats.org/officeDocument/2006/relationships/slideLayout" Target="../slideLayouts/slideLayout3.xml"/><Relationship Id="rId4" Type="http://schemas.openxmlformats.org/officeDocument/2006/relationships/hyperlink" Target="https://www.eventbrite.com/cc/send-reform-national-conversation-online-series-4797535"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www.gov.uk/dfe/SEND-conversation" TargetMode="External"/><Relationship Id="rId2" Type="http://schemas.openxmlformats.org/officeDocument/2006/relationships/hyperlink" Target="https://www.eventbrite.com/cc/send-reform-national-conversation-online-series-4797535" TargetMode="Externa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s://www.eventbrite.co.uk/e/the-schools-minister-invites-you-to-join-the-conversation-on-send-reform-tickets-1976186408746?aff=oddtdtcreator"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slide" Target="slide15.xml"/><Relationship Id="rId5" Type="http://schemas.openxmlformats.org/officeDocument/2006/relationships/hyperlink" Target="http://www.gov.uk/dfe/SEND-conversation" TargetMode="External"/><Relationship Id="rId4" Type="http://schemas.openxmlformats.org/officeDocument/2006/relationships/hyperlink" Target="https://www.eventbrite.com/cc/send-reform-national-conversation-online-series-4797535" TargetMode="External"/></Relationships>
</file>

<file path=ppt/slides/_rels/slide8.xml.rels><?xml version="1.0" encoding="UTF-8" standalone="yes"?>
<Relationships xmlns="http://schemas.openxmlformats.org/package/2006/relationships"><Relationship Id="rId8" Type="http://schemas.openxmlformats.org/officeDocument/2006/relationships/slide" Target="slide17.xml"/><Relationship Id="rId3" Type="http://schemas.openxmlformats.org/officeDocument/2006/relationships/hyperlink" Target="https://www.linkedin.com/company/uk-department-for-education/" TargetMode="External"/><Relationship Id="rId7" Type="http://schemas.openxmlformats.org/officeDocument/2006/relationships/hyperlink" Target="http://www.gov.uk/dfe/SEND-conversation" TargetMode="External"/><Relationship Id="rId2" Type="http://schemas.openxmlformats.org/officeDocument/2006/relationships/hyperlink" Target="https://twitter.com/educationgovuk" TargetMode="External"/><Relationship Id="rId1" Type="http://schemas.openxmlformats.org/officeDocument/2006/relationships/slideLayout" Target="../slideLayouts/slideLayout10.xml"/><Relationship Id="rId6" Type="http://schemas.openxmlformats.org/officeDocument/2006/relationships/slide" Target="slide16.xml"/><Relationship Id="rId5" Type="http://schemas.openxmlformats.org/officeDocument/2006/relationships/slide" Target="slide5.xml"/><Relationship Id="rId4" Type="http://schemas.openxmlformats.org/officeDocument/2006/relationships/hyperlink" Target="https://www.facebook.com/educationgovuk"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28CF40-0DA2-4B95-9327-247FB8D51D99}"/>
              </a:ext>
            </a:extLst>
          </p:cNvPr>
          <p:cNvSpPr>
            <a:spLocks noGrp="1"/>
          </p:cNvSpPr>
          <p:nvPr>
            <p:ph type="ctrTitle"/>
          </p:nvPr>
        </p:nvSpPr>
        <p:spPr>
          <a:xfrm>
            <a:off x="609134" y="3490577"/>
            <a:ext cx="8750468" cy="1357746"/>
          </a:xfrm>
        </p:spPr>
        <p:txBody>
          <a:bodyPr/>
          <a:lstStyle/>
          <a:p>
            <a:r>
              <a:rPr lang="en-GB" sz="3600"/>
              <a:t>National conversation on SEND reform </a:t>
            </a:r>
            <a:br>
              <a:rPr lang="en-GB"/>
            </a:br>
            <a:br>
              <a:rPr lang="en-GB"/>
            </a:br>
            <a:r>
              <a:rPr lang="en-GB" sz="3600"/>
              <a:t>Stakeholder toolkit</a:t>
            </a:r>
            <a:br>
              <a:rPr lang="en-GB"/>
            </a:br>
            <a:endParaRPr lang="en-GB"/>
          </a:p>
        </p:txBody>
      </p:sp>
      <p:sp>
        <p:nvSpPr>
          <p:cNvPr id="3" name="TextBox 2">
            <a:extLst>
              <a:ext uri="{FF2B5EF4-FFF2-40B4-BE49-F238E27FC236}">
                <a16:creationId xmlns:a16="http://schemas.microsoft.com/office/drawing/2014/main" id="{05F6E94E-32C3-8867-0BEF-C42CDE0A058C}"/>
              </a:ext>
            </a:extLst>
          </p:cNvPr>
          <p:cNvSpPr txBox="1"/>
          <p:nvPr/>
        </p:nvSpPr>
        <p:spPr>
          <a:xfrm>
            <a:off x="609134" y="6152707"/>
            <a:ext cx="5628168" cy="382772"/>
          </a:xfrm>
          <a:prstGeom prst="rect">
            <a:avLst/>
          </a:prstGeom>
          <a:noFill/>
        </p:spPr>
        <p:txBody>
          <a:bodyPr wrap="square" rtlCol="0">
            <a:spAutoFit/>
          </a:bodyPr>
          <a:lstStyle/>
          <a:p>
            <a:r>
              <a:rPr lang="en-GB" b="1"/>
              <a:t>Updated 9 December 2025</a:t>
            </a:r>
          </a:p>
        </p:txBody>
      </p:sp>
    </p:spTree>
    <p:extLst>
      <p:ext uri="{BB962C8B-B14F-4D97-AF65-F5344CB8AC3E}">
        <p14:creationId xmlns:p14="http://schemas.microsoft.com/office/powerpoint/2010/main" val="15278714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2D6C81-5CEA-9656-36B6-C4D9CFED3A0A}"/>
            </a:ext>
          </a:extLst>
        </p:cNvPr>
        <p:cNvGrpSpPr/>
        <p:nvPr/>
      </p:nvGrpSpPr>
      <p:grpSpPr>
        <a:xfrm>
          <a:off x="0" y="0"/>
          <a:ext cx="0" cy="0"/>
          <a:chOff x="0" y="0"/>
          <a:chExt cx="0" cy="0"/>
        </a:xfrm>
      </p:grpSpPr>
      <p:sp>
        <p:nvSpPr>
          <p:cNvPr id="17" name="Title 16">
            <a:extLst>
              <a:ext uri="{FF2B5EF4-FFF2-40B4-BE49-F238E27FC236}">
                <a16:creationId xmlns:a16="http://schemas.microsoft.com/office/drawing/2014/main" id="{C4BE74FA-2D5E-F7FA-3F91-FA47F6EC72A7}"/>
              </a:ext>
            </a:extLst>
          </p:cNvPr>
          <p:cNvSpPr txBox="1">
            <a:spLocks noGrp="1"/>
          </p:cNvSpPr>
          <p:nvPr>
            <p:ph type="title" idx="4294967295"/>
          </p:nvPr>
        </p:nvSpPr>
        <p:spPr>
          <a:xfrm>
            <a:off x="371699" y="394957"/>
            <a:ext cx="11448601"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600" b="1" i="0" u="none" strike="noStrike" kern="1200" cap="none" spc="0" normalizeH="0" baseline="0" noProof="0">
                <a:ln>
                  <a:noFill/>
                </a:ln>
                <a:solidFill>
                  <a:srgbClr val="003764"/>
                </a:solidFill>
                <a:effectLst/>
                <a:uLnTx/>
                <a:uFillTx/>
                <a:latin typeface="+mn-lt"/>
                <a:ea typeface="+mn-ea"/>
                <a:cs typeface="+mn-cs"/>
              </a:rPr>
              <a:t>Early </a:t>
            </a:r>
            <a:endParaRPr kumimoji="0" lang="en-GB" sz="3600" b="0" i="0" u="none" strike="noStrike" kern="1200" cap="none" spc="0" normalizeH="0" baseline="0" noProof="0">
              <a:ln>
                <a:noFill/>
              </a:ln>
              <a:solidFill>
                <a:srgbClr val="003764"/>
              </a:solidFill>
              <a:effectLst/>
              <a:uLnTx/>
              <a:uFillTx/>
              <a:latin typeface="+mn-lt"/>
              <a:ea typeface="+mn-ea"/>
              <a:cs typeface="+mn-cs"/>
            </a:endParaRPr>
          </a:p>
        </p:txBody>
      </p:sp>
      <p:sp>
        <p:nvSpPr>
          <p:cNvPr id="3" name="TextBox 2">
            <a:extLst>
              <a:ext uri="{FF2B5EF4-FFF2-40B4-BE49-F238E27FC236}">
                <a16:creationId xmlns:a16="http://schemas.microsoft.com/office/drawing/2014/main" id="{8FE8CCA9-C144-ED95-6080-BEB2E1907893}"/>
              </a:ext>
            </a:extLst>
          </p:cNvPr>
          <p:cNvSpPr txBox="1"/>
          <p:nvPr/>
        </p:nvSpPr>
        <p:spPr>
          <a:xfrm>
            <a:off x="410439" y="1193352"/>
            <a:ext cx="11371122" cy="1020921"/>
          </a:xfrm>
          <a:prstGeom prst="rect">
            <a:avLst/>
          </a:prstGeom>
          <a:solidFill>
            <a:srgbClr val="C2E5F2"/>
          </a:solidFill>
        </p:spPr>
        <p:txBody>
          <a:bodyPr wrap="square">
            <a:spAutoFit/>
          </a:bodyPr>
          <a:lstStyle/>
          <a:p>
            <a:pPr lvl="0">
              <a:lnSpc>
                <a:spcPct val="115000"/>
              </a:lnSpc>
            </a:pPr>
            <a:r>
              <a:rPr lang="en-GB" b="1" kern="100">
                <a:ea typeface="Aptos" panose="020B0004020202020204" pitchFamily="34" charset="0"/>
                <a:cs typeface="Times New Roman" panose="02020603050405020304" pitchFamily="18" charset="0"/>
              </a:rPr>
              <a:t>Children should receive the support they need as soon as possible. Intervening upstream, including earlier in children’s lives when this can have most impact, will start to break the cycle of needs going unmet and getting worse.  </a:t>
            </a:r>
          </a:p>
        </p:txBody>
      </p:sp>
      <p:graphicFrame>
        <p:nvGraphicFramePr>
          <p:cNvPr id="9" name="Table 8">
            <a:extLst>
              <a:ext uri="{FF2B5EF4-FFF2-40B4-BE49-F238E27FC236}">
                <a16:creationId xmlns:a16="http://schemas.microsoft.com/office/drawing/2014/main" id="{B076C4E9-F2AD-1893-4989-ADCBA8CC74EB}"/>
              </a:ext>
            </a:extLst>
          </p:cNvPr>
          <p:cNvGraphicFramePr>
            <a:graphicFrameLocks noGrp="1"/>
          </p:cNvGraphicFramePr>
          <p:nvPr>
            <p:extLst>
              <p:ext uri="{D42A27DB-BD31-4B8C-83A1-F6EECF244321}">
                <p14:modId xmlns:p14="http://schemas.microsoft.com/office/powerpoint/2010/main" val="779617461"/>
              </p:ext>
            </p:extLst>
          </p:nvPr>
        </p:nvGraphicFramePr>
        <p:xfrm>
          <a:off x="471080" y="2556591"/>
          <a:ext cx="11310481" cy="3906452"/>
        </p:xfrm>
        <a:graphic>
          <a:graphicData uri="http://schemas.openxmlformats.org/drawingml/2006/table">
            <a:tbl>
              <a:tblPr/>
              <a:tblGrid>
                <a:gridCol w="3178569">
                  <a:extLst>
                    <a:ext uri="{9D8B030D-6E8A-4147-A177-3AD203B41FA5}">
                      <a16:colId xmlns:a16="http://schemas.microsoft.com/office/drawing/2014/main" val="1193839167"/>
                    </a:ext>
                  </a:extLst>
                </a:gridCol>
                <a:gridCol w="8131912">
                  <a:extLst>
                    <a:ext uri="{9D8B030D-6E8A-4147-A177-3AD203B41FA5}">
                      <a16:colId xmlns:a16="http://schemas.microsoft.com/office/drawing/2014/main" val="863607354"/>
                    </a:ext>
                  </a:extLst>
                </a:gridCol>
              </a:tblGrid>
              <a:tr h="1167490">
                <a:tc>
                  <a:txBody>
                    <a:bodyPr/>
                    <a:lstStyle/>
                    <a:p>
                      <a:pPr algn="l" rtl="0" fontAlgn="base">
                        <a:lnSpc>
                          <a:spcPct val="120000"/>
                        </a:lnSpc>
                        <a:buNone/>
                      </a:pPr>
                      <a:r>
                        <a:rPr lang="en-GB" sz="1800" b="1" i="0">
                          <a:solidFill>
                            <a:schemeClr val="tx1"/>
                          </a:solidFill>
                          <a:effectLst/>
                          <a:latin typeface="Arial" panose="020B0604020202020204" pitchFamily="34" charset="0"/>
                        </a:rPr>
                        <a:t>Identifying needs early</a:t>
                      </a:r>
                      <a:r>
                        <a:rPr lang="en-GB" sz="1800" b="0" i="0">
                          <a:solidFill>
                            <a:schemeClr val="tx1"/>
                          </a:solidFill>
                          <a:effectLst/>
                          <a:latin typeface="Arial" panose="020B0604020202020204" pitchFamily="34" charset="0"/>
                        </a:rPr>
                        <a:t>​</a:t>
                      </a:r>
                      <a:endParaRPr lang="en-GB" sz="1800" b="0" i="0">
                        <a:solidFill>
                          <a:schemeClr val="tx1"/>
                        </a:solidFill>
                        <a:effectLst/>
                      </a:endParaRPr>
                    </a:p>
                  </a:txBody>
                  <a:tcPr anchor="ctr">
                    <a:lnL w="1905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marL="342900" indent="-342900" algn="l" rtl="0" fontAlgn="base">
                        <a:lnSpc>
                          <a:spcPct val="120000"/>
                        </a:lnSpc>
                        <a:buFont typeface="Arial" panose="020B0604020202020204" pitchFamily="34" charset="0"/>
                        <a:buChar char="•"/>
                      </a:pPr>
                      <a:r>
                        <a:rPr lang="en-GB" sz="1800" b="0" i="0">
                          <a:solidFill>
                            <a:schemeClr val="tx1"/>
                          </a:solidFill>
                          <a:effectLst/>
                          <a:latin typeface="Arial" panose="020B0604020202020204" pitchFamily="34" charset="0"/>
                        </a:rPr>
                        <a:t>How can we notice when a child or young person needs extra help as early as possible and make sure support starts quickly - even without a diagnosis? ​</a:t>
                      </a:r>
                      <a:endParaRPr lang="en-GB" sz="1800" b="0" i="0">
                        <a:solidFill>
                          <a:schemeClr val="tx1"/>
                        </a:solidFill>
                        <a:effectLst/>
                      </a:endParaRPr>
                    </a:p>
                  </a:txBody>
                  <a:tcPr anchor="ctr">
                    <a:lnL w="1905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20180476"/>
                  </a:ext>
                </a:extLst>
              </a:tr>
              <a:tr h="1167490">
                <a:tc>
                  <a:txBody>
                    <a:bodyPr/>
                    <a:lstStyle/>
                    <a:p>
                      <a:pPr algn="l" rtl="0" fontAlgn="base">
                        <a:lnSpc>
                          <a:spcPct val="120000"/>
                        </a:lnSpc>
                        <a:buNone/>
                      </a:pPr>
                      <a:r>
                        <a:rPr lang="en-GB" sz="1800" b="1" i="0">
                          <a:solidFill>
                            <a:schemeClr val="tx1"/>
                          </a:solidFill>
                          <a:effectLst/>
                          <a:latin typeface="Arial" panose="020B0604020202020204" pitchFamily="34" charset="0"/>
                        </a:rPr>
                        <a:t>Supporting needs quickly </a:t>
                      </a:r>
                      <a:r>
                        <a:rPr lang="en-GB" sz="1800" b="0" i="0">
                          <a:solidFill>
                            <a:schemeClr val="tx1"/>
                          </a:solidFill>
                          <a:effectLst/>
                          <a:latin typeface="Arial" panose="020B0604020202020204" pitchFamily="34" charset="0"/>
                        </a:rPr>
                        <a:t>​</a:t>
                      </a:r>
                      <a:endParaRPr lang="en-GB" sz="1800" b="0" i="0">
                        <a:solidFill>
                          <a:schemeClr val="tx1"/>
                        </a:solidFill>
                        <a:effectLst/>
                      </a:endParaRPr>
                    </a:p>
                  </a:txBody>
                  <a:tcPr anchor="ctr">
                    <a:lnL w="1905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marL="342900" indent="-342900" algn="l" rtl="0" fontAlgn="base">
                        <a:lnSpc>
                          <a:spcPct val="120000"/>
                        </a:lnSpc>
                        <a:buFont typeface="Arial" panose="020B0604020202020204" pitchFamily="34" charset="0"/>
                        <a:buChar char="•"/>
                      </a:pPr>
                      <a:r>
                        <a:rPr lang="en-GB" sz="1800" b="0" i="0">
                          <a:solidFill>
                            <a:schemeClr val="tx1"/>
                          </a:solidFill>
                          <a:effectLst/>
                          <a:latin typeface="Arial" panose="020B0604020202020204" pitchFamily="34" charset="0"/>
                        </a:rPr>
                        <a:t>What would help nurseries, schools, and colleges give the right support straight away when they see a child or young person struggling? ​</a:t>
                      </a:r>
                      <a:endParaRPr lang="en-GB" sz="1800" b="0" i="0">
                        <a:solidFill>
                          <a:schemeClr val="tx1"/>
                        </a:solidFill>
                        <a:effectLst/>
                      </a:endParaRPr>
                    </a:p>
                  </a:txBody>
                  <a:tcPr anchor="ctr">
                    <a:lnL w="1905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78012641"/>
                  </a:ext>
                </a:extLst>
              </a:tr>
              <a:tr h="1571472">
                <a:tc>
                  <a:txBody>
                    <a:bodyPr/>
                    <a:lstStyle/>
                    <a:p>
                      <a:pPr algn="l" rtl="0" fontAlgn="base">
                        <a:lnSpc>
                          <a:spcPct val="120000"/>
                        </a:lnSpc>
                        <a:buNone/>
                      </a:pPr>
                      <a:r>
                        <a:rPr lang="en-GB" sz="1800" b="1" i="0">
                          <a:solidFill>
                            <a:schemeClr val="tx1"/>
                          </a:solidFill>
                          <a:effectLst/>
                          <a:latin typeface="Arial" panose="020B0604020202020204" pitchFamily="34" charset="0"/>
                        </a:rPr>
                        <a:t>Making support high quality everywhere </a:t>
                      </a:r>
                      <a:r>
                        <a:rPr lang="en-GB" sz="1800" b="0" i="0">
                          <a:solidFill>
                            <a:schemeClr val="tx1"/>
                          </a:solidFill>
                          <a:effectLst/>
                          <a:latin typeface="Arial" panose="020B0604020202020204" pitchFamily="34" charset="0"/>
                        </a:rPr>
                        <a:t>​</a:t>
                      </a:r>
                      <a:endParaRPr lang="en-GB" sz="1800" b="0" i="0">
                        <a:solidFill>
                          <a:schemeClr val="tx1"/>
                        </a:solidFill>
                        <a:effectLst/>
                      </a:endParaRPr>
                    </a:p>
                  </a:txBody>
                  <a:tcPr anchor="ctr">
                    <a:lnL w="1905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noFill/>
                      <a:prstDash val="solid"/>
                      <a:round/>
                      <a:headEnd type="none" w="med" len="med"/>
                      <a:tailEnd type="none" w="med" len="med"/>
                    </a:lnB>
                    <a:noFill/>
                  </a:tcPr>
                </a:tc>
                <a:tc>
                  <a:txBody>
                    <a:bodyPr/>
                    <a:lstStyle/>
                    <a:p>
                      <a:pPr marL="342900" indent="-342900" algn="l" rtl="0" fontAlgn="base">
                        <a:lnSpc>
                          <a:spcPct val="120000"/>
                        </a:lnSpc>
                        <a:buFont typeface="Arial" panose="020B0604020202020204" pitchFamily="34" charset="0"/>
                        <a:buChar char="•"/>
                      </a:pPr>
                      <a:r>
                        <a:rPr lang="en-GB" sz="1800" b="0" i="0">
                          <a:solidFill>
                            <a:schemeClr val="tx1"/>
                          </a:solidFill>
                          <a:effectLst/>
                          <a:latin typeface="Arial" panose="020B0604020202020204" pitchFamily="34" charset="0"/>
                        </a:rPr>
                        <a:t>How should we record and review the help a child or young person receives, so support can be adjusted quickly as their needs change? </a:t>
                      </a:r>
                      <a:endParaRPr lang="en-GB" sz="1800" b="0" i="0">
                        <a:solidFill>
                          <a:schemeClr val="tx1"/>
                        </a:solidFill>
                        <a:effectLst/>
                      </a:endParaRPr>
                    </a:p>
                  </a:txBody>
                  <a:tcPr anchor="ctr">
                    <a:lnL w="1905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noFill/>
                      <a:prstDash val="solid"/>
                      <a:round/>
                      <a:headEnd type="none" w="med" len="med"/>
                      <a:tailEnd type="none" w="med" len="med"/>
                    </a:lnB>
                    <a:noFill/>
                  </a:tcPr>
                </a:tc>
                <a:extLst>
                  <a:ext uri="{0D108BD9-81ED-4DB2-BD59-A6C34878D82A}">
                    <a16:rowId xmlns:a16="http://schemas.microsoft.com/office/drawing/2014/main" val="2394455147"/>
                  </a:ext>
                </a:extLst>
              </a:tr>
            </a:tbl>
          </a:graphicData>
        </a:graphic>
      </p:graphicFrame>
    </p:spTree>
    <p:extLst>
      <p:ext uri="{BB962C8B-B14F-4D97-AF65-F5344CB8AC3E}">
        <p14:creationId xmlns:p14="http://schemas.microsoft.com/office/powerpoint/2010/main" val="24881472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A92F80-08DE-B39C-9D23-C30661D925DA}"/>
            </a:ext>
          </a:extLst>
        </p:cNvPr>
        <p:cNvGrpSpPr/>
        <p:nvPr/>
      </p:nvGrpSpPr>
      <p:grpSpPr>
        <a:xfrm>
          <a:off x="0" y="0"/>
          <a:ext cx="0" cy="0"/>
          <a:chOff x="0" y="0"/>
          <a:chExt cx="0" cy="0"/>
        </a:xfrm>
      </p:grpSpPr>
      <p:sp>
        <p:nvSpPr>
          <p:cNvPr id="17" name="Title 16">
            <a:extLst>
              <a:ext uri="{FF2B5EF4-FFF2-40B4-BE49-F238E27FC236}">
                <a16:creationId xmlns:a16="http://schemas.microsoft.com/office/drawing/2014/main" id="{0CB41637-8EA4-35F2-0D76-E1065608ECE9}"/>
              </a:ext>
            </a:extLst>
          </p:cNvPr>
          <p:cNvSpPr txBox="1">
            <a:spLocks noGrp="1"/>
          </p:cNvSpPr>
          <p:nvPr>
            <p:ph type="title" idx="4294967295"/>
          </p:nvPr>
        </p:nvSpPr>
        <p:spPr>
          <a:xfrm>
            <a:off x="371694" y="351339"/>
            <a:ext cx="11448601"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600" b="1" i="0" u="none" strike="noStrike" kern="1200" cap="none" spc="0" normalizeH="0" baseline="0" noProof="0">
                <a:ln>
                  <a:noFill/>
                </a:ln>
                <a:solidFill>
                  <a:srgbClr val="003764"/>
                </a:solidFill>
                <a:effectLst/>
                <a:uLnTx/>
                <a:uFillTx/>
                <a:latin typeface="+mn-lt"/>
                <a:ea typeface="+mn-ea"/>
                <a:cs typeface="+mn-cs"/>
              </a:rPr>
              <a:t>Local </a:t>
            </a:r>
            <a:endParaRPr kumimoji="0" lang="en-GB" sz="3600" b="0" i="0" u="none" strike="noStrike" kern="1200" cap="none" spc="0" normalizeH="0" baseline="0" noProof="0">
              <a:ln>
                <a:noFill/>
              </a:ln>
              <a:solidFill>
                <a:srgbClr val="003764"/>
              </a:solidFill>
              <a:effectLst/>
              <a:uLnTx/>
              <a:uFillTx/>
              <a:latin typeface="+mn-lt"/>
              <a:ea typeface="+mn-ea"/>
              <a:cs typeface="+mn-cs"/>
            </a:endParaRPr>
          </a:p>
        </p:txBody>
      </p:sp>
      <p:sp>
        <p:nvSpPr>
          <p:cNvPr id="5" name="Slide Number Placeholder 4">
            <a:extLst>
              <a:ext uri="{FF2B5EF4-FFF2-40B4-BE49-F238E27FC236}">
                <a16:creationId xmlns:a16="http://schemas.microsoft.com/office/drawing/2014/main" id="{D999BEA0-4A6D-A64D-C0BA-CBD99532ED60}"/>
              </a:ext>
              <a:ext uri="{C183D7F6-B498-43B3-948B-1728B52AA6E4}">
                <adec:decorative xmlns:adec="http://schemas.microsoft.com/office/drawing/2017/decorative" val="1"/>
              </a:ext>
            </a:extLst>
          </p:cNvPr>
          <p:cNvSpPr>
            <a:spLocks noGrp="1"/>
          </p:cNvSpPr>
          <p:nvPr>
            <p:ph type="sldNum" sz="quarter" idx="11"/>
          </p:nvPr>
        </p:nvSpPr>
        <p:spPr>
          <a:xfrm>
            <a:off x="11162192" y="6385075"/>
            <a:ext cx="750701"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GB" sz="1050" b="0" i="0" u="none" strike="noStrike" kern="1200" cap="none" spc="0" normalizeH="0" baseline="0" noProof="0">
                <a:ln>
                  <a:noFill/>
                </a:ln>
                <a:solidFill>
                  <a:srgbClr val="4D4D4D"/>
                </a:solidFill>
                <a:effectLst/>
                <a:uLnTx/>
                <a:uFillTx/>
                <a:latin typeface="Arial" panose="020B06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GB" sz="1050" b="0" i="0" u="none" strike="noStrike" kern="1200" cap="none" spc="0" normalizeH="0" baseline="0" noProof="0">
              <a:ln>
                <a:noFill/>
              </a:ln>
              <a:solidFill>
                <a:srgbClr val="4D4D4D"/>
              </a:solidFill>
              <a:effectLst/>
              <a:uLnTx/>
              <a:uFillTx/>
              <a:latin typeface="Arial" panose="020B0604020202020204"/>
              <a:ea typeface="+mn-ea"/>
              <a:cs typeface="+mn-cs"/>
            </a:endParaRPr>
          </a:p>
        </p:txBody>
      </p:sp>
      <p:sp>
        <p:nvSpPr>
          <p:cNvPr id="2" name="TextBox 1">
            <a:extLst>
              <a:ext uri="{FF2B5EF4-FFF2-40B4-BE49-F238E27FC236}">
                <a16:creationId xmlns:a16="http://schemas.microsoft.com/office/drawing/2014/main" id="{B6CA827E-A3C4-1323-D4B3-8927589A7C9B}"/>
              </a:ext>
            </a:extLst>
          </p:cNvPr>
          <p:cNvSpPr txBox="1"/>
          <p:nvPr/>
        </p:nvSpPr>
        <p:spPr>
          <a:xfrm>
            <a:off x="445845" y="1233209"/>
            <a:ext cx="11300297" cy="1059008"/>
          </a:xfrm>
          <a:prstGeom prst="rect">
            <a:avLst/>
          </a:prstGeom>
          <a:solidFill>
            <a:srgbClr val="C2E5F2"/>
          </a:solidFill>
        </p:spPr>
        <p:txBody>
          <a:bodyPr wrap="square" lIns="91440" tIns="45720" rIns="91440" bIns="45720" anchor="t">
            <a:spAutoFit/>
          </a:bodyPr>
          <a:lstStyle/>
          <a:p>
            <a:pPr>
              <a:lnSpc>
                <a:spcPct val="120000"/>
              </a:lnSpc>
            </a:pPr>
            <a:r>
              <a:rPr lang="en-GB" b="1">
                <a:solidFill>
                  <a:srgbClr val="000000"/>
                </a:solidFill>
              </a:rPr>
              <a:t>Children and young people with SEND should be able to learn at a school or college close to their home, alongside their peers, rather than travelling long distances from their family and community.  Special schools should continue to play a vital role supporting those with the most complex needs. </a:t>
            </a:r>
          </a:p>
        </p:txBody>
      </p:sp>
      <p:graphicFrame>
        <p:nvGraphicFramePr>
          <p:cNvPr id="6" name="Table 5">
            <a:extLst>
              <a:ext uri="{FF2B5EF4-FFF2-40B4-BE49-F238E27FC236}">
                <a16:creationId xmlns:a16="http://schemas.microsoft.com/office/drawing/2014/main" id="{97C988E0-016F-25EC-E8C6-A4027055E798}"/>
              </a:ext>
            </a:extLst>
          </p:cNvPr>
          <p:cNvGraphicFramePr>
            <a:graphicFrameLocks noGrp="1"/>
          </p:cNvGraphicFramePr>
          <p:nvPr>
            <p:extLst>
              <p:ext uri="{D42A27DB-BD31-4B8C-83A1-F6EECF244321}">
                <p14:modId xmlns:p14="http://schemas.microsoft.com/office/powerpoint/2010/main" val="3010210188"/>
              </p:ext>
            </p:extLst>
          </p:nvPr>
        </p:nvGraphicFramePr>
        <p:xfrm>
          <a:off x="445844" y="2680479"/>
          <a:ext cx="11300297" cy="3704595"/>
        </p:xfrm>
        <a:graphic>
          <a:graphicData uri="http://schemas.openxmlformats.org/drawingml/2006/table">
            <a:tbl>
              <a:tblPr/>
              <a:tblGrid>
                <a:gridCol w="3434393">
                  <a:extLst>
                    <a:ext uri="{9D8B030D-6E8A-4147-A177-3AD203B41FA5}">
                      <a16:colId xmlns:a16="http://schemas.microsoft.com/office/drawing/2014/main" val="519079062"/>
                    </a:ext>
                  </a:extLst>
                </a:gridCol>
                <a:gridCol w="7865904">
                  <a:extLst>
                    <a:ext uri="{9D8B030D-6E8A-4147-A177-3AD203B41FA5}">
                      <a16:colId xmlns:a16="http://schemas.microsoft.com/office/drawing/2014/main" val="3685868547"/>
                    </a:ext>
                  </a:extLst>
                </a:gridCol>
              </a:tblGrid>
              <a:tr h="1321873">
                <a:tc>
                  <a:txBody>
                    <a:bodyPr/>
                    <a:lstStyle/>
                    <a:p>
                      <a:pPr algn="l" rtl="0" fontAlgn="base">
                        <a:lnSpc>
                          <a:spcPct val="120000"/>
                        </a:lnSpc>
                        <a:buNone/>
                      </a:pPr>
                      <a:r>
                        <a:rPr lang="en-GB" sz="1800" b="1" i="0">
                          <a:solidFill>
                            <a:schemeClr val="tx1"/>
                          </a:solidFill>
                          <a:effectLst/>
                          <a:latin typeface="Arial" panose="020B0604020202020204" pitchFamily="34" charset="0"/>
                        </a:rPr>
                        <a:t>Making local schools, early years settings and colleges more inclusive</a:t>
                      </a:r>
                      <a:r>
                        <a:rPr lang="en-GB" sz="1800" b="0" i="0">
                          <a:solidFill>
                            <a:schemeClr val="tx1"/>
                          </a:solidFill>
                          <a:effectLst/>
                          <a:latin typeface="Arial" panose="020B0604020202020204" pitchFamily="34" charset="0"/>
                        </a:rPr>
                        <a:t>​</a:t>
                      </a:r>
                      <a:endParaRPr lang="en-GB" sz="1800" b="0" i="0">
                        <a:solidFill>
                          <a:schemeClr val="tx1"/>
                        </a:solidFill>
                        <a:effectLst/>
                      </a:endParaRPr>
                    </a:p>
                  </a:txBody>
                  <a:tcPr anchor="ctr">
                    <a:lnL w="1905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marL="285750" indent="-285750" algn="l" rtl="0" fontAlgn="base">
                        <a:lnSpc>
                          <a:spcPct val="120000"/>
                        </a:lnSpc>
                        <a:buFont typeface="Arial" panose="020B0604020202020204" pitchFamily="34" charset="0"/>
                        <a:buChar char="•"/>
                      </a:pPr>
                      <a:r>
                        <a:rPr lang="en-GB" sz="1800" b="0" i="0">
                          <a:solidFill>
                            <a:schemeClr val="tx1"/>
                          </a:solidFill>
                          <a:effectLst/>
                          <a:latin typeface="Arial" panose="020B0604020202020204" pitchFamily="34" charset="0"/>
                        </a:rPr>
                        <a:t>What changes to classrooms, buildings or staff skills would help more children and young people with SEND learn in their local school, college or EY setting? ​</a:t>
                      </a:r>
                      <a:endParaRPr lang="en-GB" sz="1800" b="0" i="0">
                        <a:solidFill>
                          <a:schemeClr val="tx1"/>
                        </a:solidFill>
                        <a:effectLst/>
                      </a:endParaRPr>
                    </a:p>
                  </a:txBody>
                  <a:tcPr anchor="ctr">
                    <a:lnL w="1905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41601707"/>
                  </a:ext>
                </a:extLst>
              </a:tr>
              <a:tr h="1072291">
                <a:tc>
                  <a:txBody>
                    <a:bodyPr/>
                    <a:lstStyle/>
                    <a:p>
                      <a:pPr algn="l" rtl="0" fontAlgn="base">
                        <a:lnSpc>
                          <a:spcPct val="120000"/>
                        </a:lnSpc>
                        <a:buNone/>
                      </a:pPr>
                      <a:r>
                        <a:rPr lang="en-GB" sz="1800" b="1" i="0">
                          <a:solidFill>
                            <a:schemeClr val="tx1"/>
                          </a:solidFill>
                          <a:effectLst/>
                          <a:latin typeface="Arial" panose="020B0604020202020204" pitchFamily="34" charset="0"/>
                        </a:rPr>
                        <a:t>Building and spreading expertise</a:t>
                      </a:r>
                      <a:r>
                        <a:rPr lang="en-GB" sz="1800" b="0" i="0">
                          <a:solidFill>
                            <a:schemeClr val="tx1"/>
                          </a:solidFill>
                          <a:effectLst/>
                          <a:latin typeface="Arial" panose="020B0604020202020204" pitchFamily="34" charset="0"/>
                        </a:rPr>
                        <a:t>​</a:t>
                      </a:r>
                      <a:endParaRPr lang="en-GB" sz="1800" b="0" i="0">
                        <a:solidFill>
                          <a:schemeClr val="tx1"/>
                        </a:solidFill>
                        <a:effectLst/>
                      </a:endParaRPr>
                    </a:p>
                  </a:txBody>
                  <a:tcPr anchor="ctr">
                    <a:lnL w="1905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marL="285750" indent="-285750" algn="l" rtl="0" fontAlgn="base">
                        <a:lnSpc>
                          <a:spcPct val="120000"/>
                        </a:lnSpc>
                        <a:buFont typeface="Arial" panose="020B0604020202020204" pitchFamily="34" charset="0"/>
                        <a:buChar char="•"/>
                      </a:pPr>
                      <a:r>
                        <a:rPr lang="en-GB" sz="1800" b="0" i="0">
                          <a:solidFill>
                            <a:schemeClr val="tx1"/>
                          </a:solidFill>
                          <a:effectLst/>
                          <a:latin typeface="Arial" panose="020B0604020202020204" pitchFamily="34" charset="0"/>
                        </a:rPr>
                        <a:t>What do you think about ideas like SEND hubs or Centres of Excellence? ​</a:t>
                      </a:r>
                      <a:endParaRPr lang="en-GB" sz="1800" b="0" i="0">
                        <a:solidFill>
                          <a:schemeClr val="tx1"/>
                        </a:solidFill>
                        <a:effectLst/>
                      </a:endParaRPr>
                    </a:p>
                  </a:txBody>
                  <a:tcPr anchor="ctr">
                    <a:lnL w="1905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63748514"/>
                  </a:ext>
                </a:extLst>
              </a:tr>
              <a:tr h="1310431">
                <a:tc>
                  <a:txBody>
                    <a:bodyPr/>
                    <a:lstStyle/>
                    <a:p>
                      <a:pPr algn="l" rtl="0" fontAlgn="base">
                        <a:lnSpc>
                          <a:spcPct val="120000"/>
                        </a:lnSpc>
                        <a:buNone/>
                      </a:pPr>
                      <a:r>
                        <a:rPr lang="en-GB" sz="1800" b="1" i="0">
                          <a:solidFill>
                            <a:schemeClr val="tx1"/>
                          </a:solidFill>
                          <a:effectLst/>
                          <a:latin typeface="Arial" panose="020B0604020202020204" pitchFamily="34" charset="0"/>
                        </a:rPr>
                        <a:t>Working together</a:t>
                      </a:r>
                      <a:r>
                        <a:rPr lang="en-GB" sz="1800" b="0" i="0">
                          <a:solidFill>
                            <a:schemeClr val="tx1"/>
                          </a:solidFill>
                          <a:effectLst/>
                          <a:latin typeface="Arial" panose="020B0604020202020204" pitchFamily="34" charset="0"/>
                        </a:rPr>
                        <a:t>​</a:t>
                      </a:r>
                      <a:endParaRPr lang="en-GB" sz="1800" b="0" i="0">
                        <a:solidFill>
                          <a:schemeClr val="tx1"/>
                        </a:solidFill>
                        <a:effectLst/>
                      </a:endParaRPr>
                    </a:p>
                  </a:txBody>
                  <a:tcPr anchor="ctr">
                    <a:lnL w="1905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noFill/>
                      <a:prstDash val="solid"/>
                      <a:round/>
                      <a:headEnd type="none" w="med" len="med"/>
                      <a:tailEnd type="none" w="med" len="med"/>
                    </a:lnB>
                    <a:noFill/>
                  </a:tcPr>
                </a:tc>
                <a:tc>
                  <a:txBody>
                    <a:bodyPr/>
                    <a:lstStyle/>
                    <a:p>
                      <a:pPr marL="285750" indent="-285750" algn="l" rtl="0" fontAlgn="base">
                        <a:lnSpc>
                          <a:spcPct val="120000"/>
                        </a:lnSpc>
                        <a:buFont typeface="Arial" panose="020B0604020202020204" pitchFamily="34" charset="0"/>
                        <a:buChar char="•"/>
                      </a:pPr>
                      <a:r>
                        <a:rPr lang="en-GB" sz="1800" b="0" i="0">
                          <a:solidFill>
                            <a:schemeClr val="tx1"/>
                          </a:solidFill>
                          <a:effectLst/>
                          <a:latin typeface="Arial" panose="020B0604020202020204" pitchFamily="34" charset="0"/>
                        </a:rPr>
                        <a:t>How can the specialist and mainstream sector (early years settings, schools, colleges) work together to support children and young people so they can be educated close to home? ​</a:t>
                      </a:r>
                      <a:endParaRPr lang="en-GB" sz="1800" b="0" i="0">
                        <a:solidFill>
                          <a:schemeClr val="tx1"/>
                        </a:solidFill>
                        <a:effectLst/>
                      </a:endParaRPr>
                    </a:p>
                  </a:txBody>
                  <a:tcPr anchor="ctr">
                    <a:lnL w="1905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noFill/>
                      <a:prstDash val="solid"/>
                      <a:round/>
                      <a:headEnd type="none" w="med" len="med"/>
                      <a:tailEnd type="none" w="med" len="med"/>
                    </a:lnB>
                    <a:noFill/>
                  </a:tcPr>
                </a:tc>
                <a:extLst>
                  <a:ext uri="{0D108BD9-81ED-4DB2-BD59-A6C34878D82A}">
                    <a16:rowId xmlns:a16="http://schemas.microsoft.com/office/drawing/2014/main" val="1051339217"/>
                  </a:ext>
                </a:extLst>
              </a:tr>
            </a:tbl>
          </a:graphicData>
        </a:graphic>
      </p:graphicFrame>
    </p:spTree>
    <p:extLst>
      <p:ext uri="{BB962C8B-B14F-4D97-AF65-F5344CB8AC3E}">
        <p14:creationId xmlns:p14="http://schemas.microsoft.com/office/powerpoint/2010/main" val="5684014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F4BBB0-35A0-08A4-8B23-0C6CD51B6B3E}"/>
            </a:ext>
          </a:extLst>
        </p:cNvPr>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54B2A5E8-A07E-16C5-6C3C-64F0E8210AFB}"/>
              </a:ext>
              <a:ext uri="{C183D7F6-B498-43B3-948B-1728B52AA6E4}">
                <adec:decorative xmlns:adec="http://schemas.microsoft.com/office/drawing/2017/decorative" val="1"/>
              </a:ext>
            </a:extLst>
          </p:cNvPr>
          <p:cNvSpPr>
            <a:spLocks noGrp="1"/>
          </p:cNvSpPr>
          <p:nvPr>
            <p:ph type="sldNum" sz="quarter" idx="11"/>
          </p:nvPr>
        </p:nvSpPr>
        <p:spPr>
          <a:xfrm>
            <a:off x="11162192" y="6385075"/>
            <a:ext cx="750701"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FAB73BC-B049-4115-A692-8D63A059BFB8}" type="slidenum">
              <a:rPr kumimoji="0" lang="en-GB" sz="1050" b="0" i="0" u="none" strike="noStrike" kern="1200" cap="none" spc="0" normalizeH="0" baseline="0" noProof="0">
                <a:ln>
                  <a:noFill/>
                </a:ln>
                <a:solidFill>
                  <a:srgbClr val="4D4D4D"/>
                </a:solidFill>
                <a:effectLst/>
                <a:uLnTx/>
                <a:uFillTx/>
                <a:latin typeface="Arial" panose="020B06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GB" sz="1050" b="0" i="0" u="none" strike="noStrike" kern="1200" cap="none" spc="0" normalizeH="0" baseline="0" noProof="0">
              <a:ln>
                <a:noFill/>
              </a:ln>
              <a:solidFill>
                <a:srgbClr val="4D4D4D"/>
              </a:solidFill>
              <a:effectLst/>
              <a:uLnTx/>
              <a:uFillTx/>
              <a:latin typeface="Arial" panose="020B0604020202020204"/>
              <a:ea typeface="+mn-ea"/>
              <a:cs typeface="+mn-cs"/>
            </a:endParaRPr>
          </a:p>
        </p:txBody>
      </p:sp>
      <p:sp>
        <p:nvSpPr>
          <p:cNvPr id="17" name="Title 16">
            <a:extLst>
              <a:ext uri="{FF2B5EF4-FFF2-40B4-BE49-F238E27FC236}">
                <a16:creationId xmlns:a16="http://schemas.microsoft.com/office/drawing/2014/main" id="{0EFCECED-93DF-3E6B-4143-6463916B4F35}"/>
              </a:ext>
            </a:extLst>
          </p:cNvPr>
          <p:cNvSpPr txBox="1">
            <a:spLocks noGrp="1"/>
          </p:cNvSpPr>
          <p:nvPr>
            <p:ph type="title" idx="4294967295"/>
          </p:nvPr>
        </p:nvSpPr>
        <p:spPr>
          <a:xfrm>
            <a:off x="371699" y="258477"/>
            <a:ext cx="11448601"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600" b="1" i="0" u="none" strike="noStrike" kern="1200" cap="none" spc="0" normalizeH="0" baseline="0" noProof="0">
                <a:ln>
                  <a:noFill/>
                </a:ln>
                <a:solidFill>
                  <a:srgbClr val="003764"/>
                </a:solidFill>
                <a:effectLst/>
                <a:uLnTx/>
                <a:uFillTx/>
                <a:latin typeface="+mn-lt"/>
                <a:ea typeface="+mn-ea"/>
                <a:cs typeface="+mn-cs"/>
              </a:rPr>
              <a:t>Fair </a:t>
            </a:r>
            <a:endParaRPr kumimoji="0" lang="en-GB" sz="3600" b="0" i="0" u="none" strike="noStrike" kern="1200" cap="none" spc="0" normalizeH="0" baseline="0" noProof="0">
              <a:ln>
                <a:noFill/>
              </a:ln>
              <a:solidFill>
                <a:srgbClr val="003764"/>
              </a:solidFill>
              <a:effectLst/>
              <a:uLnTx/>
              <a:uFillTx/>
              <a:latin typeface="+mn-lt"/>
              <a:ea typeface="+mn-ea"/>
              <a:cs typeface="+mn-cs"/>
            </a:endParaRPr>
          </a:p>
        </p:txBody>
      </p:sp>
      <p:sp>
        <p:nvSpPr>
          <p:cNvPr id="3" name="TextBox 2">
            <a:extLst>
              <a:ext uri="{FF2B5EF4-FFF2-40B4-BE49-F238E27FC236}">
                <a16:creationId xmlns:a16="http://schemas.microsoft.com/office/drawing/2014/main" id="{A61029EA-BC6F-8582-FBA9-3CC8B43E3D21}"/>
              </a:ext>
            </a:extLst>
          </p:cNvPr>
          <p:cNvSpPr txBox="1"/>
          <p:nvPr/>
        </p:nvSpPr>
        <p:spPr>
          <a:xfrm>
            <a:off x="445850" y="1037855"/>
            <a:ext cx="11374450" cy="1723805"/>
          </a:xfrm>
          <a:prstGeom prst="rect">
            <a:avLst/>
          </a:prstGeom>
          <a:solidFill>
            <a:srgbClr val="C2E5F2"/>
          </a:solidFill>
        </p:spPr>
        <p:txBody>
          <a:bodyPr wrap="square" lIns="91440" tIns="45720" rIns="91440" bIns="45720" anchor="t">
            <a:spAutoFit/>
          </a:bodyPr>
          <a:lstStyle/>
          <a:p>
            <a:pPr>
              <a:lnSpc>
                <a:spcPct val="120000"/>
              </a:lnSpc>
            </a:pPr>
            <a:r>
              <a:rPr lang="en-GB" b="1"/>
              <a:t>Every education setting should be resourced and able to meet common and predictable needs, including as they change over time, without parents having to fight to get support for their children. Where specialist provision is needed for children and young people in mainstream, special or alternative provision, we will ensure it is there, with clear legal requirements and safeguards for children and parents. </a:t>
            </a:r>
          </a:p>
        </p:txBody>
      </p:sp>
      <p:graphicFrame>
        <p:nvGraphicFramePr>
          <p:cNvPr id="2" name="Table 1">
            <a:extLst>
              <a:ext uri="{FF2B5EF4-FFF2-40B4-BE49-F238E27FC236}">
                <a16:creationId xmlns:a16="http://schemas.microsoft.com/office/drawing/2014/main" id="{351E2749-3079-F236-B5C2-6076972F7C73}"/>
              </a:ext>
            </a:extLst>
          </p:cNvPr>
          <p:cNvGraphicFramePr>
            <a:graphicFrameLocks noGrp="1"/>
          </p:cNvGraphicFramePr>
          <p:nvPr>
            <p:extLst>
              <p:ext uri="{D42A27DB-BD31-4B8C-83A1-F6EECF244321}">
                <p14:modId xmlns:p14="http://schemas.microsoft.com/office/powerpoint/2010/main" val="814031353"/>
              </p:ext>
            </p:extLst>
          </p:nvPr>
        </p:nvGraphicFramePr>
        <p:xfrm>
          <a:off x="445850" y="2894708"/>
          <a:ext cx="11374450" cy="3490367"/>
        </p:xfrm>
        <a:graphic>
          <a:graphicData uri="http://schemas.openxmlformats.org/drawingml/2006/table">
            <a:tbl>
              <a:tblPr/>
              <a:tblGrid>
                <a:gridCol w="3084529">
                  <a:extLst>
                    <a:ext uri="{9D8B030D-6E8A-4147-A177-3AD203B41FA5}">
                      <a16:colId xmlns:a16="http://schemas.microsoft.com/office/drawing/2014/main" val="518851256"/>
                    </a:ext>
                  </a:extLst>
                </a:gridCol>
                <a:gridCol w="8289921">
                  <a:extLst>
                    <a:ext uri="{9D8B030D-6E8A-4147-A177-3AD203B41FA5}">
                      <a16:colId xmlns:a16="http://schemas.microsoft.com/office/drawing/2014/main" val="1552203650"/>
                    </a:ext>
                  </a:extLst>
                </a:gridCol>
              </a:tblGrid>
              <a:tr h="1238477">
                <a:tc>
                  <a:txBody>
                    <a:bodyPr/>
                    <a:lstStyle/>
                    <a:p>
                      <a:pPr algn="l" rtl="0" fontAlgn="base">
                        <a:lnSpc>
                          <a:spcPct val="120000"/>
                        </a:lnSpc>
                        <a:buNone/>
                      </a:pPr>
                      <a:r>
                        <a:rPr lang="en-GB" sz="1800" b="1" i="0">
                          <a:solidFill>
                            <a:schemeClr val="tx1"/>
                          </a:solidFill>
                          <a:effectLst/>
                          <a:latin typeface="Arial" panose="020B0604020202020204" pitchFamily="34" charset="0"/>
                        </a:rPr>
                        <a:t>Support in every school and education setting</a:t>
                      </a:r>
                      <a:r>
                        <a:rPr lang="en-GB" sz="1800" b="0" i="0">
                          <a:solidFill>
                            <a:schemeClr val="tx1"/>
                          </a:solidFill>
                          <a:effectLst/>
                          <a:latin typeface="Arial" panose="020B0604020202020204" pitchFamily="34" charset="0"/>
                        </a:rPr>
                        <a:t>​</a:t>
                      </a:r>
                      <a:endParaRPr lang="en-GB" sz="1800" b="0" i="0">
                        <a:solidFill>
                          <a:schemeClr val="tx1"/>
                        </a:solidFill>
                        <a:effectLst/>
                      </a:endParaRPr>
                    </a:p>
                  </a:txBody>
                  <a:tcPr anchor="ctr">
                    <a:lnL w="1905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marL="285750" indent="-285750" algn="l" rtl="0" fontAlgn="base">
                        <a:lnSpc>
                          <a:spcPct val="120000"/>
                        </a:lnSpc>
                        <a:buFont typeface="Arial" panose="020B0604020202020204" pitchFamily="34" charset="0"/>
                        <a:buChar char="•"/>
                      </a:pPr>
                      <a:r>
                        <a:rPr lang="en-GB" sz="1800" b="0" i="0">
                          <a:solidFill>
                            <a:schemeClr val="tx1"/>
                          </a:solidFill>
                          <a:effectLst/>
                          <a:latin typeface="Arial" panose="020B0604020202020204" pitchFamily="34" charset="0"/>
                        </a:rPr>
                        <a:t>What support should all nurseries, schools and colleges give to children and young people with SEND as standard, so families do not have to ask or argue to receive it? ​</a:t>
                      </a:r>
                      <a:endParaRPr lang="en-GB" sz="1800" b="0" i="0">
                        <a:solidFill>
                          <a:schemeClr val="tx1"/>
                        </a:solidFill>
                        <a:effectLst/>
                      </a:endParaRPr>
                    </a:p>
                  </a:txBody>
                  <a:tcPr anchor="ctr">
                    <a:lnL w="1905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49660829"/>
                  </a:ext>
                </a:extLst>
              </a:tr>
              <a:tr h="1238477">
                <a:tc>
                  <a:txBody>
                    <a:bodyPr/>
                    <a:lstStyle/>
                    <a:p>
                      <a:pPr algn="l" rtl="0" fontAlgn="base">
                        <a:lnSpc>
                          <a:spcPct val="120000"/>
                        </a:lnSpc>
                        <a:buNone/>
                      </a:pPr>
                      <a:r>
                        <a:rPr lang="en-GB" sz="1800" b="1" i="0">
                          <a:solidFill>
                            <a:schemeClr val="tx1"/>
                          </a:solidFill>
                          <a:effectLst/>
                          <a:latin typeface="Arial" panose="020B0604020202020204" pitchFamily="34" charset="0"/>
                        </a:rPr>
                        <a:t>Working with parents and young people</a:t>
                      </a:r>
                      <a:r>
                        <a:rPr lang="en-GB" sz="1800" b="0" i="0">
                          <a:solidFill>
                            <a:schemeClr val="tx1"/>
                          </a:solidFill>
                          <a:effectLst/>
                          <a:latin typeface="Arial" panose="020B0604020202020204" pitchFamily="34" charset="0"/>
                        </a:rPr>
                        <a:t>​</a:t>
                      </a:r>
                      <a:endParaRPr lang="en-GB" sz="1800" b="0" i="0">
                        <a:solidFill>
                          <a:schemeClr val="tx1"/>
                        </a:solidFill>
                        <a:effectLst/>
                      </a:endParaRPr>
                    </a:p>
                  </a:txBody>
                  <a:tcPr anchor="ctr">
                    <a:lnL w="1905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marL="285750" indent="-285750" algn="l" rtl="0" fontAlgn="base">
                        <a:lnSpc>
                          <a:spcPct val="120000"/>
                        </a:lnSpc>
                        <a:buFont typeface="Arial" panose="020B0604020202020204" pitchFamily="34" charset="0"/>
                        <a:buChar char="•"/>
                      </a:pPr>
                      <a:r>
                        <a:rPr lang="en-GB" sz="1800" b="0" i="0">
                          <a:solidFill>
                            <a:schemeClr val="tx1"/>
                          </a:solidFill>
                          <a:effectLst/>
                          <a:latin typeface="Arial" panose="020B0604020202020204" pitchFamily="34" charset="0"/>
                        </a:rPr>
                        <a:t>What will support parents, children and young people to feel listened to, informed, and involved in shaping the support they or their child receives – especially families in difficult situations, like those facing poverty?​</a:t>
                      </a:r>
                      <a:endParaRPr lang="en-GB" sz="1800" b="0" i="0">
                        <a:solidFill>
                          <a:schemeClr val="tx1"/>
                        </a:solidFill>
                        <a:effectLst/>
                      </a:endParaRPr>
                    </a:p>
                  </a:txBody>
                  <a:tcPr anchor="ctr">
                    <a:lnL w="1905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8760504"/>
                  </a:ext>
                </a:extLst>
              </a:tr>
              <a:tr h="1013413">
                <a:tc>
                  <a:txBody>
                    <a:bodyPr/>
                    <a:lstStyle/>
                    <a:p>
                      <a:pPr algn="l" rtl="0" fontAlgn="base">
                        <a:lnSpc>
                          <a:spcPct val="120000"/>
                        </a:lnSpc>
                        <a:buNone/>
                      </a:pPr>
                      <a:r>
                        <a:rPr lang="en-GB" sz="1800" b="1" i="0">
                          <a:solidFill>
                            <a:schemeClr val="tx1"/>
                          </a:solidFill>
                          <a:effectLst/>
                          <a:latin typeface="Arial" panose="020B0604020202020204" pitchFamily="34" charset="0"/>
                        </a:rPr>
                        <a:t>Ending the postcode lottery</a:t>
                      </a:r>
                      <a:r>
                        <a:rPr lang="en-GB" sz="1800" b="0" i="0">
                          <a:solidFill>
                            <a:schemeClr val="tx1"/>
                          </a:solidFill>
                          <a:effectLst/>
                          <a:latin typeface="Arial" panose="020B0604020202020204" pitchFamily="34" charset="0"/>
                        </a:rPr>
                        <a:t>​</a:t>
                      </a:r>
                      <a:endParaRPr lang="en-GB" sz="1800" b="0" i="0">
                        <a:solidFill>
                          <a:schemeClr val="tx1"/>
                        </a:solidFill>
                        <a:effectLst/>
                      </a:endParaRPr>
                    </a:p>
                  </a:txBody>
                  <a:tcPr anchor="ctr">
                    <a:lnL w="1905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noFill/>
                      <a:prstDash val="solid"/>
                      <a:round/>
                      <a:headEnd type="none" w="med" len="med"/>
                      <a:tailEnd type="none" w="med" len="med"/>
                    </a:lnB>
                    <a:noFill/>
                  </a:tcPr>
                </a:tc>
                <a:tc>
                  <a:txBody>
                    <a:bodyPr/>
                    <a:lstStyle/>
                    <a:p>
                      <a:pPr marL="285750" indent="-285750" algn="l" rtl="0" fontAlgn="base">
                        <a:lnSpc>
                          <a:spcPct val="120000"/>
                        </a:lnSpc>
                        <a:buFont typeface="Arial" panose="020B0604020202020204" pitchFamily="34" charset="0"/>
                        <a:buChar char="•"/>
                      </a:pPr>
                      <a:r>
                        <a:rPr lang="en-GB" sz="1800" b="0" i="0">
                          <a:solidFill>
                            <a:schemeClr val="tx1"/>
                          </a:solidFill>
                          <a:effectLst/>
                          <a:latin typeface="Arial" panose="020B0604020202020204" pitchFamily="34" charset="0"/>
                        </a:rPr>
                        <a:t>How can we make sure children and young people get the same high‑quality support wherever they live?​</a:t>
                      </a:r>
                      <a:endParaRPr lang="en-GB" sz="1800" b="0" i="0">
                        <a:solidFill>
                          <a:schemeClr val="tx1"/>
                        </a:solidFill>
                        <a:effectLst/>
                      </a:endParaRPr>
                    </a:p>
                  </a:txBody>
                  <a:tcPr anchor="ctr">
                    <a:lnL w="1905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noFill/>
                      <a:prstDash val="solid"/>
                      <a:round/>
                      <a:headEnd type="none" w="med" len="med"/>
                      <a:tailEnd type="none" w="med" len="med"/>
                    </a:lnB>
                    <a:noFill/>
                  </a:tcPr>
                </a:tc>
                <a:extLst>
                  <a:ext uri="{0D108BD9-81ED-4DB2-BD59-A6C34878D82A}">
                    <a16:rowId xmlns:a16="http://schemas.microsoft.com/office/drawing/2014/main" val="1464475592"/>
                  </a:ext>
                </a:extLst>
              </a:tr>
            </a:tbl>
          </a:graphicData>
        </a:graphic>
      </p:graphicFrame>
    </p:spTree>
    <p:extLst>
      <p:ext uri="{BB962C8B-B14F-4D97-AF65-F5344CB8AC3E}">
        <p14:creationId xmlns:p14="http://schemas.microsoft.com/office/powerpoint/2010/main" val="34467808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0D1B5E-489F-0ECE-60A0-BDCEF55FA443}"/>
            </a:ext>
          </a:extLst>
        </p:cNvPr>
        <p:cNvGrpSpPr/>
        <p:nvPr/>
      </p:nvGrpSpPr>
      <p:grpSpPr>
        <a:xfrm>
          <a:off x="0" y="0"/>
          <a:ext cx="0" cy="0"/>
          <a:chOff x="0" y="0"/>
          <a:chExt cx="0" cy="0"/>
        </a:xfrm>
      </p:grpSpPr>
      <p:sp>
        <p:nvSpPr>
          <p:cNvPr id="17" name="Title 16">
            <a:extLst>
              <a:ext uri="{FF2B5EF4-FFF2-40B4-BE49-F238E27FC236}">
                <a16:creationId xmlns:a16="http://schemas.microsoft.com/office/drawing/2014/main" id="{8CA9F692-EDDC-51F8-144B-D4F846B08398}"/>
              </a:ext>
            </a:extLst>
          </p:cNvPr>
          <p:cNvSpPr txBox="1">
            <a:spLocks noGrp="1"/>
          </p:cNvSpPr>
          <p:nvPr>
            <p:ph type="title" idx="4294967295"/>
          </p:nvPr>
        </p:nvSpPr>
        <p:spPr>
          <a:xfrm>
            <a:off x="371699" y="356640"/>
            <a:ext cx="11448601"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600" b="1" i="0" u="none" strike="noStrike" kern="1200" cap="none" spc="0" normalizeH="0" baseline="0" noProof="0">
                <a:ln>
                  <a:noFill/>
                </a:ln>
                <a:solidFill>
                  <a:srgbClr val="003764"/>
                </a:solidFill>
                <a:effectLst/>
                <a:uLnTx/>
                <a:uFillTx/>
                <a:latin typeface="+mn-lt"/>
                <a:ea typeface="+mn-ea"/>
                <a:cs typeface="+mn-cs"/>
              </a:rPr>
              <a:t>Effective </a:t>
            </a:r>
            <a:endParaRPr kumimoji="0" lang="en-GB" sz="3600" b="0" i="0" u="none" strike="noStrike" kern="1200" cap="none" spc="0" normalizeH="0" baseline="0" noProof="0">
              <a:ln>
                <a:noFill/>
              </a:ln>
              <a:solidFill>
                <a:srgbClr val="003764"/>
              </a:solidFill>
              <a:effectLst/>
              <a:uLnTx/>
              <a:uFillTx/>
              <a:latin typeface="+mn-lt"/>
              <a:ea typeface="+mn-ea"/>
              <a:cs typeface="+mn-cs"/>
            </a:endParaRPr>
          </a:p>
        </p:txBody>
      </p:sp>
      <p:sp>
        <p:nvSpPr>
          <p:cNvPr id="3" name="TextBox 2">
            <a:extLst>
              <a:ext uri="{FF2B5EF4-FFF2-40B4-BE49-F238E27FC236}">
                <a16:creationId xmlns:a16="http://schemas.microsoft.com/office/drawing/2014/main" id="{E728128D-5D29-36F8-2042-4E6157DB509A}"/>
              </a:ext>
            </a:extLst>
          </p:cNvPr>
          <p:cNvSpPr txBox="1"/>
          <p:nvPr/>
        </p:nvSpPr>
        <p:spPr>
          <a:xfrm>
            <a:off x="520004" y="1151342"/>
            <a:ext cx="11176366" cy="726609"/>
          </a:xfrm>
          <a:prstGeom prst="rect">
            <a:avLst/>
          </a:prstGeom>
          <a:solidFill>
            <a:srgbClr val="C2E5F2"/>
          </a:solidFill>
        </p:spPr>
        <p:txBody>
          <a:bodyPr wrap="square">
            <a:spAutoFit/>
          </a:bodyPr>
          <a:lstStyle/>
          <a:p>
            <a:pPr lvl="0" defTabSz="685783">
              <a:lnSpc>
                <a:spcPct val="120000"/>
              </a:lnSpc>
              <a:defRPr/>
            </a:pPr>
            <a:r>
              <a:rPr lang="en-GB" b="1">
                <a:solidFill>
                  <a:srgbClr val="000000"/>
                </a:solidFill>
              </a:rPr>
              <a:t>Reforms should be grounded in evidence, ensuring all education settings know where to go to find effective practice that has excellent long-term outcomes for children and young people. </a:t>
            </a:r>
            <a:endParaRPr lang="en-GB"/>
          </a:p>
        </p:txBody>
      </p:sp>
      <p:graphicFrame>
        <p:nvGraphicFramePr>
          <p:cNvPr id="5" name="Table 4">
            <a:extLst>
              <a:ext uri="{FF2B5EF4-FFF2-40B4-BE49-F238E27FC236}">
                <a16:creationId xmlns:a16="http://schemas.microsoft.com/office/drawing/2014/main" id="{403FCBA0-0D7F-A27D-A59A-054CAAD8F2A9}"/>
              </a:ext>
            </a:extLst>
          </p:cNvPr>
          <p:cNvGraphicFramePr>
            <a:graphicFrameLocks noGrp="1"/>
          </p:cNvGraphicFramePr>
          <p:nvPr>
            <p:extLst>
              <p:ext uri="{D42A27DB-BD31-4B8C-83A1-F6EECF244321}">
                <p14:modId xmlns:p14="http://schemas.microsoft.com/office/powerpoint/2010/main" val="3148989410"/>
              </p:ext>
            </p:extLst>
          </p:nvPr>
        </p:nvGraphicFramePr>
        <p:xfrm>
          <a:off x="520004" y="2125601"/>
          <a:ext cx="11176366" cy="4012806"/>
        </p:xfrm>
        <a:graphic>
          <a:graphicData uri="http://schemas.openxmlformats.org/drawingml/2006/table">
            <a:tbl>
              <a:tblPr/>
              <a:tblGrid>
                <a:gridCol w="2827495">
                  <a:extLst>
                    <a:ext uri="{9D8B030D-6E8A-4147-A177-3AD203B41FA5}">
                      <a16:colId xmlns:a16="http://schemas.microsoft.com/office/drawing/2014/main" val="1696414255"/>
                    </a:ext>
                  </a:extLst>
                </a:gridCol>
                <a:gridCol w="8348871">
                  <a:extLst>
                    <a:ext uri="{9D8B030D-6E8A-4147-A177-3AD203B41FA5}">
                      <a16:colId xmlns:a16="http://schemas.microsoft.com/office/drawing/2014/main" val="1564095313"/>
                    </a:ext>
                  </a:extLst>
                </a:gridCol>
              </a:tblGrid>
              <a:tr h="1683296">
                <a:tc>
                  <a:txBody>
                    <a:bodyPr/>
                    <a:lstStyle/>
                    <a:p>
                      <a:pPr algn="l" rtl="0" fontAlgn="base">
                        <a:lnSpc>
                          <a:spcPct val="120000"/>
                        </a:lnSpc>
                        <a:buNone/>
                      </a:pPr>
                      <a:r>
                        <a:rPr lang="en-GB" sz="1800" b="1" i="0">
                          <a:solidFill>
                            <a:schemeClr val="tx1"/>
                          </a:solidFill>
                          <a:effectLst/>
                          <a:latin typeface="Arial" panose="020B0604020202020204" pitchFamily="34" charset="0"/>
                        </a:rPr>
                        <a:t>Training teachers and the education workforce</a:t>
                      </a:r>
                      <a:r>
                        <a:rPr lang="en-GB" sz="1800" b="0" i="0">
                          <a:solidFill>
                            <a:schemeClr val="tx1"/>
                          </a:solidFill>
                          <a:effectLst/>
                          <a:latin typeface="Arial" panose="020B0604020202020204" pitchFamily="34" charset="0"/>
                        </a:rPr>
                        <a:t>​</a:t>
                      </a:r>
                      <a:endParaRPr lang="en-GB" sz="1800" b="0" i="0">
                        <a:solidFill>
                          <a:schemeClr val="tx1"/>
                        </a:solidFill>
                        <a:effectLst/>
                      </a:endParaRPr>
                    </a:p>
                  </a:txBody>
                  <a:tcPr anchor="ctr">
                    <a:lnL w="1905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marL="285750" indent="-285750" algn="l" rtl="0" fontAlgn="base">
                        <a:lnSpc>
                          <a:spcPct val="120000"/>
                        </a:lnSpc>
                        <a:buFont typeface="Arial" panose="020B0604020202020204" pitchFamily="34" charset="0"/>
                        <a:buChar char="•"/>
                      </a:pPr>
                      <a:r>
                        <a:rPr lang="en-GB" sz="1800" b="0" i="0">
                          <a:solidFill>
                            <a:schemeClr val="tx1"/>
                          </a:solidFill>
                          <a:effectLst/>
                          <a:latin typeface="Arial" panose="020B0604020202020204" pitchFamily="34" charset="0"/>
                        </a:rPr>
                        <a:t>Do you think mandatory continuing professional development (CPD) would help achieve high-quality support for children and young people? What CPD topics should it cover for different stages of education?​</a:t>
                      </a:r>
                      <a:endParaRPr lang="en-GB" sz="1800" b="0" i="0">
                        <a:solidFill>
                          <a:schemeClr val="tx1"/>
                        </a:solidFill>
                        <a:effectLst/>
                      </a:endParaRPr>
                    </a:p>
                  </a:txBody>
                  <a:tcPr anchor="ctr">
                    <a:lnL w="1905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34558362"/>
                  </a:ext>
                </a:extLst>
              </a:tr>
              <a:tr h="1281166">
                <a:tc>
                  <a:txBody>
                    <a:bodyPr/>
                    <a:lstStyle/>
                    <a:p>
                      <a:pPr algn="l" rtl="0" fontAlgn="base">
                        <a:lnSpc>
                          <a:spcPct val="120000"/>
                        </a:lnSpc>
                        <a:buNone/>
                      </a:pPr>
                      <a:r>
                        <a:rPr lang="en-GB" sz="1800" b="1" i="0">
                          <a:solidFill>
                            <a:schemeClr val="tx1"/>
                          </a:solidFill>
                          <a:effectLst/>
                          <a:latin typeface="Arial" panose="020B0604020202020204" pitchFamily="34" charset="0"/>
                        </a:rPr>
                        <a:t>Supporting SENCOs </a:t>
                      </a:r>
                      <a:r>
                        <a:rPr lang="en-GB" sz="1800" b="0" i="0">
                          <a:solidFill>
                            <a:schemeClr val="tx1"/>
                          </a:solidFill>
                          <a:effectLst/>
                          <a:latin typeface="Arial" panose="020B0604020202020204" pitchFamily="34" charset="0"/>
                        </a:rPr>
                        <a:t>​</a:t>
                      </a:r>
                      <a:endParaRPr lang="en-GB" sz="1800" b="0" i="0">
                        <a:solidFill>
                          <a:schemeClr val="tx1"/>
                        </a:solidFill>
                        <a:effectLst/>
                      </a:endParaRPr>
                    </a:p>
                  </a:txBody>
                  <a:tcPr anchor="ctr">
                    <a:lnL w="1905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marL="285750" indent="-285750" algn="l" rtl="0" fontAlgn="base">
                        <a:lnSpc>
                          <a:spcPct val="120000"/>
                        </a:lnSpc>
                        <a:buFont typeface="Arial" panose="020B0604020202020204" pitchFamily="34" charset="0"/>
                        <a:buChar char="•"/>
                      </a:pPr>
                      <a:r>
                        <a:rPr lang="en-GB" sz="1800" b="0" i="0">
                          <a:solidFill>
                            <a:schemeClr val="tx1"/>
                          </a:solidFill>
                          <a:effectLst/>
                          <a:latin typeface="Arial" panose="020B0604020202020204" pitchFamily="34" charset="0"/>
                        </a:rPr>
                        <a:t>What changes do you think are required to support and enhance the role of SENCOs (or their equivalents) in education settings? ​</a:t>
                      </a:r>
                      <a:endParaRPr lang="en-GB" sz="1800" b="0" i="0">
                        <a:solidFill>
                          <a:schemeClr val="tx1"/>
                        </a:solidFill>
                        <a:effectLst/>
                      </a:endParaRPr>
                    </a:p>
                  </a:txBody>
                  <a:tcPr anchor="ctr">
                    <a:lnL w="1905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79953552"/>
                  </a:ext>
                </a:extLst>
              </a:tr>
              <a:tr h="1048344">
                <a:tc>
                  <a:txBody>
                    <a:bodyPr/>
                    <a:lstStyle/>
                    <a:p>
                      <a:pPr algn="l" rtl="0" fontAlgn="base">
                        <a:lnSpc>
                          <a:spcPct val="120000"/>
                        </a:lnSpc>
                        <a:buNone/>
                      </a:pPr>
                      <a:r>
                        <a:rPr lang="en-GB" sz="1800" b="1" i="0">
                          <a:solidFill>
                            <a:schemeClr val="tx1"/>
                          </a:solidFill>
                          <a:effectLst/>
                          <a:latin typeface="Arial" panose="020B0604020202020204" pitchFamily="34" charset="0"/>
                        </a:rPr>
                        <a:t>Using evidence well</a:t>
                      </a:r>
                      <a:r>
                        <a:rPr lang="en-GB" sz="1800" b="0" i="0">
                          <a:solidFill>
                            <a:schemeClr val="tx1"/>
                          </a:solidFill>
                          <a:effectLst/>
                          <a:latin typeface="Arial" panose="020B0604020202020204" pitchFamily="34" charset="0"/>
                        </a:rPr>
                        <a:t>​</a:t>
                      </a:r>
                      <a:endParaRPr lang="en-GB" sz="1800" b="0" i="0">
                        <a:solidFill>
                          <a:schemeClr val="tx1"/>
                        </a:solidFill>
                        <a:effectLst/>
                      </a:endParaRPr>
                    </a:p>
                  </a:txBody>
                  <a:tcPr anchor="ctr">
                    <a:lnL w="1905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noFill/>
                      <a:prstDash val="solid"/>
                      <a:round/>
                      <a:headEnd type="none" w="med" len="med"/>
                      <a:tailEnd type="none" w="med" len="med"/>
                    </a:lnB>
                    <a:noFill/>
                  </a:tcPr>
                </a:tc>
                <a:tc>
                  <a:txBody>
                    <a:bodyPr/>
                    <a:lstStyle/>
                    <a:p>
                      <a:pPr marL="285750" indent="-285750" algn="l" rtl="0" fontAlgn="base">
                        <a:lnSpc>
                          <a:spcPct val="120000"/>
                        </a:lnSpc>
                        <a:buFont typeface="Arial" panose="020B0604020202020204" pitchFamily="34" charset="0"/>
                        <a:buChar char="•"/>
                      </a:pPr>
                      <a:r>
                        <a:rPr lang="en-GB" sz="1800" b="0" i="0">
                          <a:solidFill>
                            <a:schemeClr val="tx1"/>
                          </a:solidFill>
                          <a:effectLst/>
                          <a:latin typeface="Arial" panose="020B0604020202020204" pitchFamily="34" charset="0"/>
                        </a:rPr>
                        <a:t>What evidence should early years, schools and colleges look at to decide the best way to support a child or young person with SEND?​</a:t>
                      </a:r>
                      <a:endParaRPr lang="en-GB" sz="1800" b="0" i="0">
                        <a:solidFill>
                          <a:schemeClr val="tx1"/>
                        </a:solidFill>
                        <a:effectLst/>
                      </a:endParaRPr>
                    </a:p>
                  </a:txBody>
                  <a:tcPr anchor="ctr">
                    <a:lnL w="1905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noFill/>
                      <a:prstDash val="solid"/>
                      <a:round/>
                      <a:headEnd type="none" w="med" len="med"/>
                      <a:tailEnd type="none" w="med" len="med"/>
                    </a:lnB>
                    <a:noFill/>
                  </a:tcPr>
                </a:tc>
                <a:extLst>
                  <a:ext uri="{0D108BD9-81ED-4DB2-BD59-A6C34878D82A}">
                    <a16:rowId xmlns:a16="http://schemas.microsoft.com/office/drawing/2014/main" val="2974537410"/>
                  </a:ext>
                </a:extLst>
              </a:tr>
            </a:tbl>
          </a:graphicData>
        </a:graphic>
      </p:graphicFrame>
    </p:spTree>
    <p:extLst>
      <p:ext uri="{BB962C8B-B14F-4D97-AF65-F5344CB8AC3E}">
        <p14:creationId xmlns:p14="http://schemas.microsoft.com/office/powerpoint/2010/main" val="11637960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788407-E54C-0BDF-B659-3E12AB91DAC1}"/>
            </a:ext>
          </a:extLst>
        </p:cNvPr>
        <p:cNvGrpSpPr/>
        <p:nvPr/>
      </p:nvGrpSpPr>
      <p:grpSpPr>
        <a:xfrm>
          <a:off x="0" y="0"/>
          <a:ext cx="0" cy="0"/>
          <a:chOff x="0" y="0"/>
          <a:chExt cx="0" cy="0"/>
        </a:xfrm>
      </p:grpSpPr>
      <p:sp>
        <p:nvSpPr>
          <p:cNvPr id="17" name="Title 16">
            <a:extLst>
              <a:ext uri="{FF2B5EF4-FFF2-40B4-BE49-F238E27FC236}">
                <a16:creationId xmlns:a16="http://schemas.microsoft.com/office/drawing/2014/main" id="{265FCE0C-E5AC-3D1E-F00F-E5A7744D878E}"/>
              </a:ext>
            </a:extLst>
          </p:cNvPr>
          <p:cNvSpPr txBox="1">
            <a:spLocks noGrp="1"/>
          </p:cNvSpPr>
          <p:nvPr>
            <p:ph type="title" idx="4294967295"/>
          </p:nvPr>
        </p:nvSpPr>
        <p:spPr>
          <a:xfrm>
            <a:off x="371699" y="356640"/>
            <a:ext cx="11448601"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600" b="1" i="0" u="none" strike="noStrike" kern="1200" cap="none" spc="0" normalizeH="0" baseline="0" noProof="0">
                <a:ln>
                  <a:noFill/>
                </a:ln>
                <a:solidFill>
                  <a:srgbClr val="003764"/>
                </a:solidFill>
                <a:effectLst/>
                <a:uLnTx/>
                <a:uFillTx/>
                <a:latin typeface="+mn-lt"/>
                <a:ea typeface="+mn-ea"/>
                <a:cs typeface="+mn-cs"/>
              </a:rPr>
              <a:t>Shared </a:t>
            </a:r>
            <a:endParaRPr kumimoji="0" lang="en-GB" sz="3600" b="0" i="0" u="none" strike="noStrike" kern="1200" cap="none" spc="0" normalizeH="0" baseline="0" noProof="0">
              <a:ln>
                <a:noFill/>
              </a:ln>
              <a:solidFill>
                <a:srgbClr val="003764"/>
              </a:solidFill>
              <a:effectLst/>
              <a:uLnTx/>
              <a:uFillTx/>
              <a:latin typeface="+mn-lt"/>
              <a:ea typeface="+mn-ea"/>
              <a:cs typeface="+mn-cs"/>
            </a:endParaRPr>
          </a:p>
        </p:txBody>
      </p:sp>
      <p:sp>
        <p:nvSpPr>
          <p:cNvPr id="3" name="TextBox 2">
            <a:extLst>
              <a:ext uri="{FF2B5EF4-FFF2-40B4-BE49-F238E27FC236}">
                <a16:creationId xmlns:a16="http://schemas.microsoft.com/office/drawing/2014/main" id="{10D4CEF5-F799-45EC-FA78-5B03B3E14131}"/>
              </a:ext>
            </a:extLst>
          </p:cNvPr>
          <p:cNvSpPr txBox="1"/>
          <p:nvPr/>
        </p:nvSpPr>
        <p:spPr>
          <a:xfrm>
            <a:off x="445850" y="1177465"/>
            <a:ext cx="11374450" cy="1059008"/>
          </a:xfrm>
          <a:prstGeom prst="rect">
            <a:avLst/>
          </a:prstGeom>
          <a:solidFill>
            <a:srgbClr val="C2E5F2"/>
          </a:solidFill>
        </p:spPr>
        <p:txBody>
          <a:bodyPr wrap="square">
            <a:spAutoFit/>
          </a:bodyPr>
          <a:lstStyle/>
          <a:p>
            <a:pPr lvl="0" defTabSz="685783">
              <a:lnSpc>
                <a:spcPct val="120000"/>
              </a:lnSpc>
              <a:defRPr/>
            </a:pPr>
            <a:r>
              <a:rPr lang="en-GB" b="1">
                <a:solidFill>
                  <a:srgbClr val="000000"/>
                </a:solidFill>
              </a:rPr>
              <a:t>Education, health and care services should work in partnership with local government, families, teachers, experts and representative bodies to deliver better experiences and outcomes for all our children and young people. </a:t>
            </a:r>
            <a:endParaRPr lang="en-GB" b="1"/>
          </a:p>
        </p:txBody>
      </p:sp>
      <p:graphicFrame>
        <p:nvGraphicFramePr>
          <p:cNvPr id="2" name="Table 1">
            <a:extLst>
              <a:ext uri="{FF2B5EF4-FFF2-40B4-BE49-F238E27FC236}">
                <a16:creationId xmlns:a16="http://schemas.microsoft.com/office/drawing/2014/main" id="{3E49F96F-57FA-CA26-FC6E-EE8D6E3AC9FD}"/>
              </a:ext>
            </a:extLst>
          </p:cNvPr>
          <p:cNvGraphicFramePr>
            <a:graphicFrameLocks noGrp="1"/>
          </p:cNvGraphicFramePr>
          <p:nvPr>
            <p:extLst>
              <p:ext uri="{D42A27DB-BD31-4B8C-83A1-F6EECF244321}">
                <p14:modId xmlns:p14="http://schemas.microsoft.com/office/powerpoint/2010/main" val="3542995957"/>
              </p:ext>
            </p:extLst>
          </p:nvPr>
        </p:nvGraphicFramePr>
        <p:xfrm>
          <a:off x="445850" y="2502741"/>
          <a:ext cx="11374449" cy="3937816"/>
        </p:xfrm>
        <a:graphic>
          <a:graphicData uri="http://schemas.openxmlformats.org/drawingml/2006/table">
            <a:tbl>
              <a:tblPr/>
              <a:tblGrid>
                <a:gridCol w="2965260">
                  <a:extLst>
                    <a:ext uri="{9D8B030D-6E8A-4147-A177-3AD203B41FA5}">
                      <a16:colId xmlns:a16="http://schemas.microsoft.com/office/drawing/2014/main" val="2219036327"/>
                    </a:ext>
                  </a:extLst>
                </a:gridCol>
                <a:gridCol w="8409189">
                  <a:extLst>
                    <a:ext uri="{9D8B030D-6E8A-4147-A177-3AD203B41FA5}">
                      <a16:colId xmlns:a16="http://schemas.microsoft.com/office/drawing/2014/main" val="4168094048"/>
                    </a:ext>
                  </a:extLst>
                </a:gridCol>
              </a:tblGrid>
              <a:tr h="935050">
                <a:tc>
                  <a:txBody>
                    <a:bodyPr/>
                    <a:lstStyle/>
                    <a:p>
                      <a:pPr algn="l" rtl="0" fontAlgn="base">
                        <a:lnSpc>
                          <a:spcPct val="120000"/>
                        </a:lnSpc>
                        <a:buNone/>
                      </a:pPr>
                      <a:r>
                        <a:rPr lang="en-GB" sz="1800" b="1" i="0">
                          <a:solidFill>
                            <a:schemeClr val="tx1"/>
                          </a:solidFill>
                          <a:effectLst/>
                          <a:latin typeface="+mn-lt"/>
                        </a:rPr>
                        <a:t>Services working together</a:t>
                      </a:r>
                      <a:r>
                        <a:rPr lang="en-GB" sz="1800" b="0" i="0">
                          <a:solidFill>
                            <a:schemeClr val="tx1"/>
                          </a:solidFill>
                          <a:effectLst/>
                          <a:latin typeface="+mn-lt"/>
                        </a:rPr>
                        <a:t>​</a:t>
                      </a:r>
                    </a:p>
                  </a:txBody>
                  <a:tcPr>
                    <a:lnL w="1905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marL="285750" indent="-285750" algn="l" rtl="0" fontAlgn="base">
                        <a:lnSpc>
                          <a:spcPct val="120000"/>
                        </a:lnSpc>
                        <a:buFont typeface="Arial" panose="020B0604020202020204" pitchFamily="34" charset="0"/>
                        <a:buChar char="•"/>
                      </a:pPr>
                      <a:r>
                        <a:rPr lang="en-GB" sz="1800" b="0" i="0">
                          <a:solidFill>
                            <a:schemeClr val="tx1"/>
                          </a:solidFill>
                          <a:effectLst/>
                          <a:latin typeface="+mn-lt"/>
                        </a:rPr>
                        <a:t>What does good teamwork between local services (like health, education, and councils) look like, and what gets in the way of this?​</a:t>
                      </a:r>
                    </a:p>
                  </a:txBody>
                  <a:tcPr>
                    <a:lnL w="1905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9050" cap="flat" cmpd="sng" algn="ctr">
                      <a:no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77616826"/>
                  </a:ext>
                </a:extLst>
              </a:tr>
              <a:tr h="1142712">
                <a:tc>
                  <a:txBody>
                    <a:bodyPr/>
                    <a:lstStyle/>
                    <a:p>
                      <a:pPr algn="l" rtl="0" fontAlgn="base">
                        <a:lnSpc>
                          <a:spcPct val="120000"/>
                        </a:lnSpc>
                        <a:buNone/>
                      </a:pPr>
                      <a:r>
                        <a:rPr lang="en-GB" sz="1800" b="1" i="0">
                          <a:solidFill>
                            <a:schemeClr val="tx1"/>
                          </a:solidFill>
                          <a:effectLst/>
                          <a:latin typeface="+mn-lt"/>
                        </a:rPr>
                        <a:t>Supporting transitions</a:t>
                      </a:r>
                      <a:r>
                        <a:rPr lang="en-GB" sz="1800" b="0" i="0">
                          <a:solidFill>
                            <a:schemeClr val="tx1"/>
                          </a:solidFill>
                          <a:effectLst/>
                          <a:latin typeface="+mn-lt"/>
                        </a:rPr>
                        <a:t>​</a:t>
                      </a:r>
                    </a:p>
                  </a:txBody>
                  <a:tcPr>
                    <a:lnL w="1905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marL="285750" indent="-285750" algn="l" rtl="0" fontAlgn="base">
                        <a:lnSpc>
                          <a:spcPct val="120000"/>
                        </a:lnSpc>
                        <a:buFont typeface="Arial" panose="020B0604020202020204" pitchFamily="34" charset="0"/>
                        <a:buChar char="•"/>
                      </a:pPr>
                      <a:r>
                        <a:rPr lang="en-GB" sz="1800" b="0" i="0">
                          <a:solidFill>
                            <a:schemeClr val="tx1"/>
                          </a:solidFill>
                          <a:effectLst/>
                          <a:latin typeface="+mn-lt"/>
                        </a:rPr>
                        <a:t>How can nurseries, schools, colleges, and employers work together to support children as they move through different stages of education, and what would a successful model for this look like?​</a:t>
                      </a:r>
                    </a:p>
                  </a:txBody>
                  <a:tcPr>
                    <a:lnL w="1905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38278822"/>
                  </a:ext>
                </a:extLst>
              </a:tr>
              <a:tr h="1860054">
                <a:tc>
                  <a:txBody>
                    <a:bodyPr/>
                    <a:lstStyle/>
                    <a:p>
                      <a:pPr algn="l" rtl="0" fontAlgn="base">
                        <a:lnSpc>
                          <a:spcPct val="120000"/>
                        </a:lnSpc>
                        <a:buNone/>
                      </a:pPr>
                      <a:r>
                        <a:rPr lang="en-GB" sz="1800" b="1" i="0">
                          <a:solidFill>
                            <a:schemeClr val="tx1"/>
                          </a:solidFill>
                          <a:effectLst/>
                          <a:latin typeface="+mn-lt"/>
                        </a:rPr>
                        <a:t>Independent advocacy</a:t>
                      </a:r>
                      <a:r>
                        <a:rPr lang="en-GB" sz="1800" b="0" i="0">
                          <a:solidFill>
                            <a:schemeClr val="tx1"/>
                          </a:solidFill>
                          <a:effectLst/>
                          <a:latin typeface="+mn-lt"/>
                        </a:rPr>
                        <a:t>​</a:t>
                      </a:r>
                    </a:p>
                  </a:txBody>
                  <a:tcPr>
                    <a:lnL w="19050" cap="flat" cmpd="sng" algn="ctr">
                      <a:no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noFill/>
                      <a:prstDash val="solid"/>
                      <a:round/>
                      <a:headEnd type="none" w="med" len="med"/>
                      <a:tailEnd type="none" w="med" len="med"/>
                    </a:lnB>
                    <a:noFill/>
                  </a:tcPr>
                </a:tc>
                <a:tc>
                  <a:txBody>
                    <a:bodyPr/>
                    <a:lstStyle/>
                    <a:p>
                      <a:pPr marL="285750" indent="-285750" algn="l" rtl="0" fontAlgn="base">
                        <a:lnSpc>
                          <a:spcPct val="120000"/>
                        </a:lnSpc>
                        <a:buFont typeface="Arial" panose="020B0604020202020204" pitchFamily="34" charset="0"/>
                        <a:buChar char="•"/>
                      </a:pPr>
                      <a:r>
                        <a:rPr lang="en-GB" sz="1800" b="0" i="0">
                          <a:solidFill>
                            <a:schemeClr val="tx1"/>
                          </a:solidFill>
                          <a:effectLst/>
                          <a:latin typeface="+mn-lt"/>
                        </a:rPr>
                        <a:t>What would good independent support look like to help families articulate what they need and ensure the plans made for them reflet that? ​</a:t>
                      </a:r>
                    </a:p>
                    <a:p>
                      <a:pPr marL="0" indent="0" algn="l" rtl="0" fontAlgn="base">
                        <a:lnSpc>
                          <a:spcPct val="120000"/>
                        </a:lnSpc>
                        <a:buFont typeface="Arial" panose="020B0604020202020204" pitchFamily="34" charset="0"/>
                        <a:buNone/>
                      </a:pPr>
                      <a:endParaRPr lang="en-GB" sz="1800" b="0" i="0">
                        <a:solidFill>
                          <a:schemeClr val="tx1"/>
                        </a:solidFill>
                        <a:effectLst/>
                        <a:latin typeface="+mn-lt"/>
                      </a:endParaRPr>
                    </a:p>
                    <a:p>
                      <a:pPr marL="285750" indent="-285750" algn="l" rtl="0" fontAlgn="base">
                        <a:lnSpc>
                          <a:spcPct val="120000"/>
                        </a:lnSpc>
                        <a:buFont typeface="Arial" panose="020B0604020202020204" pitchFamily="34" charset="0"/>
                        <a:buChar char="•"/>
                      </a:pPr>
                      <a:r>
                        <a:rPr lang="en-GB" sz="1800" b="0" i="0">
                          <a:solidFill>
                            <a:schemeClr val="tx1"/>
                          </a:solidFill>
                          <a:effectLst/>
                          <a:latin typeface="+mn-lt"/>
                        </a:rPr>
                        <a:t>When needed, what support would help families have their say in resolving disagreements around their child’s provision? </a:t>
                      </a:r>
                    </a:p>
                  </a:txBody>
                  <a:tcPr>
                    <a:lnL w="1905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noFill/>
                      <a:prstDash val="solid"/>
                      <a:round/>
                      <a:headEnd type="none" w="med" len="med"/>
                      <a:tailEnd type="none" w="med" len="med"/>
                    </a:lnB>
                    <a:noFill/>
                  </a:tcPr>
                </a:tc>
                <a:extLst>
                  <a:ext uri="{0D108BD9-81ED-4DB2-BD59-A6C34878D82A}">
                    <a16:rowId xmlns:a16="http://schemas.microsoft.com/office/drawing/2014/main" val="1645217785"/>
                  </a:ext>
                </a:extLst>
              </a:tr>
            </a:tbl>
          </a:graphicData>
        </a:graphic>
      </p:graphicFrame>
    </p:spTree>
    <p:extLst>
      <p:ext uri="{BB962C8B-B14F-4D97-AF65-F5344CB8AC3E}">
        <p14:creationId xmlns:p14="http://schemas.microsoft.com/office/powerpoint/2010/main" val="9148613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434697-E2C5-91CF-B321-81D57E784308}"/>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AA8BD757-3990-0EB2-8C39-997D6471FC39}"/>
              </a:ext>
            </a:extLst>
          </p:cNvPr>
          <p:cNvSpPr>
            <a:spLocks noGrp="1"/>
          </p:cNvSpPr>
          <p:nvPr>
            <p:ph type="ctrTitle"/>
          </p:nvPr>
        </p:nvSpPr>
        <p:spPr>
          <a:xfrm>
            <a:off x="1824409" y="2613956"/>
            <a:ext cx="8002457" cy="1630088"/>
          </a:xfrm>
        </p:spPr>
        <p:txBody>
          <a:bodyPr>
            <a:normAutofit fontScale="90000"/>
          </a:bodyPr>
          <a:lstStyle/>
          <a:p>
            <a:pPr>
              <a:lnSpc>
                <a:spcPct val="120000"/>
              </a:lnSpc>
            </a:pPr>
            <a:r>
              <a:rPr lang="en-GB" sz="4900"/>
              <a:t>Template social media and newsletter content</a:t>
            </a:r>
            <a:br>
              <a:rPr lang="en-GB" b="0">
                <a:solidFill>
                  <a:srgbClr val="FF0000"/>
                </a:solidFill>
                <a:latin typeface="Trebuchet MS"/>
                <a:cs typeface="Arial"/>
              </a:rPr>
            </a:br>
            <a:endParaRPr lang="en-GB"/>
          </a:p>
        </p:txBody>
      </p:sp>
    </p:spTree>
    <p:extLst>
      <p:ext uri="{BB962C8B-B14F-4D97-AF65-F5344CB8AC3E}">
        <p14:creationId xmlns:p14="http://schemas.microsoft.com/office/powerpoint/2010/main" val="8080212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8CE9EA4-978C-E6E6-C83D-A27036BD163D}"/>
              </a:ext>
            </a:extLst>
          </p:cNvPr>
          <p:cNvSpPr>
            <a:spLocks noGrp="1"/>
          </p:cNvSpPr>
          <p:nvPr>
            <p:ph type="title"/>
          </p:nvPr>
        </p:nvSpPr>
        <p:spPr/>
        <p:txBody>
          <a:bodyPr/>
          <a:lstStyle/>
          <a:p>
            <a:r>
              <a:rPr lang="en-GB"/>
              <a:t>Template social media posts</a:t>
            </a:r>
          </a:p>
        </p:txBody>
      </p:sp>
      <p:sp>
        <p:nvSpPr>
          <p:cNvPr id="2" name="Content Placeholder 1">
            <a:extLst>
              <a:ext uri="{FF2B5EF4-FFF2-40B4-BE49-F238E27FC236}">
                <a16:creationId xmlns:a16="http://schemas.microsoft.com/office/drawing/2014/main" id="{68625F15-E246-5DB2-1FA4-FE387D918C5F}"/>
              </a:ext>
            </a:extLst>
          </p:cNvPr>
          <p:cNvSpPr>
            <a:spLocks noGrp="1"/>
          </p:cNvSpPr>
          <p:nvPr>
            <p:ph idx="1"/>
          </p:nvPr>
        </p:nvSpPr>
        <p:spPr>
          <a:xfrm>
            <a:off x="647546" y="1127051"/>
            <a:ext cx="10956797" cy="4836015"/>
          </a:xfrm>
        </p:spPr>
        <p:txBody>
          <a:bodyPr/>
          <a:lstStyle/>
          <a:p>
            <a:pPr>
              <a:lnSpc>
                <a:spcPct val="120000"/>
              </a:lnSpc>
              <a:spcAft>
                <a:spcPts val="0"/>
              </a:spcAft>
            </a:pPr>
            <a:r>
              <a:rPr lang="en-GB" sz="1500" b="1"/>
              <a:t>Template post 1</a:t>
            </a:r>
          </a:p>
          <a:p>
            <a:pPr>
              <a:lnSpc>
                <a:spcPct val="120000"/>
              </a:lnSpc>
              <a:spcAft>
                <a:spcPts val="0"/>
              </a:spcAft>
            </a:pPr>
            <a:r>
              <a:rPr lang="en-GB" sz="1500"/>
              <a:t> </a:t>
            </a:r>
          </a:p>
          <a:p>
            <a:pPr>
              <a:lnSpc>
                <a:spcPct val="120000"/>
              </a:lnSpc>
              <a:spcAft>
                <a:spcPts val="0"/>
              </a:spcAft>
            </a:pPr>
            <a:r>
              <a:rPr lang="en-GB" sz="1500"/>
              <a:t>📢 Join the national conversation on SEND reform</a:t>
            </a:r>
          </a:p>
          <a:p>
            <a:pPr>
              <a:lnSpc>
                <a:spcPct val="120000"/>
              </a:lnSpc>
              <a:spcAft>
                <a:spcPts val="0"/>
              </a:spcAft>
            </a:pPr>
            <a:br>
              <a:rPr lang="en-GB" sz="1500"/>
            </a:br>
            <a:r>
              <a:rPr lang="en-GB" sz="1500"/>
              <a:t>Share your experiences and ideas to help shape a SEND system that works for every child.</a:t>
            </a:r>
          </a:p>
          <a:p>
            <a:pPr>
              <a:lnSpc>
                <a:spcPct val="120000"/>
              </a:lnSpc>
              <a:spcAft>
                <a:spcPts val="0"/>
              </a:spcAft>
            </a:pPr>
            <a:endParaRPr lang="en-GB" sz="1500"/>
          </a:p>
          <a:p>
            <a:pPr>
              <a:lnSpc>
                <a:spcPct val="120000"/>
              </a:lnSpc>
              <a:spcAft>
                <a:spcPts val="0"/>
              </a:spcAft>
            </a:pPr>
            <a:r>
              <a:rPr lang="en-GB" sz="1500"/>
              <a:t>👉 Tell </a:t>
            </a:r>
            <a:r>
              <a:rPr lang="en-GB" sz="1500">
                <a:hlinkClick r:id="rId2"/>
              </a:rPr>
              <a:t>@educationgovuk </a:t>
            </a:r>
            <a:r>
              <a:rPr lang="en-GB" sz="1500"/>
              <a:t>what works and what needs to change.</a:t>
            </a:r>
            <a:br>
              <a:rPr lang="en-GB" sz="1500"/>
            </a:br>
            <a:r>
              <a:rPr lang="en-GB" sz="1500"/>
              <a:t>🔗 </a:t>
            </a:r>
            <a:r>
              <a:rPr lang="en-GB" sz="1500">
                <a:hlinkClick r:id="rId3"/>
              </a:rPr>
              <a:t>www.gov.uk/dfe/SEND-conversation</a:t>
            </a:r>
            <a:r>
              <a:rPr lang="en-GB" sz="1500"/>
              <a:t> </a:t>
            </a:r>
          </a:p>
          <a:p>
            <a:pPr>
              <a:lnSpc>
                <a:spcPct val="120000"/>
              </a:lnSpc>
              <a:spcAft>
                <a:spcPts val="0"/>
              </a:spcAft>
            </a:pPr>
            <a:endParaRPr lang="en-GB" sz="1500"/>
          </a:p>
          <a:p>
            <a:pPr>
              <a:lnSpc>
                <a:spcPct val="120000"/>
              </a:lnSpc>
              <a:spcAft>
                <a:spcPts val="0"/>
              </a:spcAft>
            </a:pPr>
            <a:r>
              <a:rPr lang="en-GB" sz="1500" b="1"/>
              <a:t>Template post 2 </a:t>
            </a:r>
          </a:p>
          <a:p>
            <a:pPr>
              <a:lnSpc>
                <a:spcPct val="120000"/>
              </a:lnSpc>
              <a:spcAft>
                <a:spcPts val="0"/>
              </a:spcAft>
            </a:pPr>
            <a:endParaRPr lang="en-GB" sz="1500"/>
          </a:p>
          <a:p>
            <a:pPr>
              <a:lnSpc>
                <a:spcPct val="120000"/>
              </a:lnSpc>
              <a:spcAft>
                <a:spcPts val="0"/>
              </a:spcAft>
            </a:pPr>
            <a:r>
              <a:rPr lang="en-GB" sz="1500"/>
              <a:t>📢 Your voice matters in SEND reform. Join the national conversation. Every voice will help shape the system our children and young people deserve. </a:t>
            </a:r>
          </a:p>
          <a:p>
            <a:pPr>
              <a:lnSpc>
                <a:spcPct val="120000"/>
              </a:lnSpc>
              <a:spcAft>
                <a:spcPts val="0"/>
              </a:spcAft>
            </a:pPr>
            <a:br>
              <a:rPr lang="en-GB" sz="1500"/>
            </a:br>
            <a:r>
              <a:rPr lang="en-GB" sz="1500"/>
              <a:t>✅ </a:t>
            </a:r>
            <a:r>
              <a:rPr lang="en-GB" sz="1500">
                <a:hlinkClick r:id="rId4"/>
              </a:rPr>
              <a:t>Join an online event</a:t>
            </a:r>
            <a:br>
              <a:rPr lang="en-GB" sz="1500"/>
            </a:br>
            <a:r>
              <a:rPr lang="en-GB" sz="1500"/>
              <a:t>✅ Tell </a:t>
            </a:r>
            <a:r>
              <a:rPr lang="en-GB" sz="1500">
                <a:hlinkClick r:id="rId2"/>
              </a:rPr>
              <a:t>@educationgovuk </a:t>
            </a:r>
            <a:r>
              <a:rPr lang="en-GB" sz="1500"/>
              <a:t>what works and what needs to change</a:t>
            </a:r>
            <a:br>
              <a:rPr lang="en-GB" sz="1500"/>
            </a:br>
            <a:r>
              <a:rPr lang="en-GB" sz="1500"/>
              <a:t>✅ Help create lasting change</a:t>
            </a:r>
          </a:p>
          <a:p>
            <a:pPr>
              <a:lnSpc>
                <a:spcPct val="120000"/>
              </a:lnSpc>
              <a:spcAft>
                <a:spcPts val="0"/>
              </a:spcAft>
            </a:pPr>
            <a:r>
              <a:rPr lang="en-GB" sz="1500"/>
              <a:t>Every voice counts. Join the conversation today:</a:t>
            </a:r>
            <a:br>
              <a:rPr lang="en-GB" sz="1500"/>
            </a:br>
            <a:r>
              <a:rPr lang="en-GB" sz="1500"/>
              <a:t>🔗 </a:t>
            </a:r>
            <a:r>
              <a:rPr lang="en-GB" sz="1500">
                <a:hlinkClick r:id="rId3"/>
              </a:rPr>
              <a:t>www.gov.uk/dfe/SEND-conversation</a:t>
            </a:r>
            <a:r>
              <a:rPr lang="en-GB" sz="1500"/>
              <a:t> </a:t>
            </a:r>
          </a:p>
          <a:p>
            <a:endParaRPr lang="en-GB"/>
          </a:p>
        </p:txBody>
      </p:sp>
    </p:spTree>
    <p:extLst>
      <p:ext uri="{BB962C8B-B14F-4D97-AF65-F5344CB8AC3E}">
        <p14:creationId xmlns:p14="http://schemas.microsoft.com/office/powerpoint/2010/main" val="30673353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0C3C22-EF6B-9020-89E9-600D048686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A08B23C-57C3-95AB-0B2D-751C54594421}"/>
              </a:ext>
            </a:extLst>
          </p:cNvPr>
          <p:cNvSpPr>
            <a:spLocks noGrp="1"/>
          </p:cNvSpPr>
          <p:nvPr>
            <p:ph type="title"/>
          </p:nvPr>
        </p:nvSpPr>
        <p:spPr/>
        <p:txBody>
          <a:bodyPr/>
          <a:lstStyle/>
          <a:p>
            <a:r>
              <a:rPr lang="en-GB"/>
              <a:t>Template newsletter article </a:t>
            </a:r>
          </a:p>
        </p:txBody>
      </p:sp>
      <p:sp>
        <p:nvSpPr>
          <p:cNvPr id="2" name="Content Placeholder 1">
            <a:extLst>
              <a:ext uri="{FF2B5EF4-FFF2-40B4-BE49-F238E27FC236}">
                <a16:creationId xmlns:a16="http://schemas.microsoft.com/office/drawing/2014/main" id="{305C951C-8AA1-13C9-AC2C-C28EA7114589}"/>
              </a:ext>
            </a:extLst>
          </p:cNvPr>
          <p:cNvSpPr>
            <a:spLocks noGrp="1"/>
          </p:cNvSpPr>
          <p:nvPr>
            <p:ph idx="1"/>
          </p:nvPr>
        </p:nvSpPr>
        <p:spPr>
          <a:xfrm>
            <a:off x="647546" y="1134139"/>
            <a:ext cx="10956797" cy="4836015"/>
          </a:xfrm>
        </p:spPr>
        <p:txBody>
          <a:bodyPr/>
          <a:lstStyle/>
          <a:p>
            <a:pPr>
              <a:lnSpc>
                <a:spcPct val="120000"/>
              </a:lnSpc>
              <a:spcAft>
                <a:spcPts val="0"/>
              </a:spcAft>
            </a:pPr>
            <a:r>
              <a:rPr lang="en-GB" sz="1400">
                <a:ea typeface="Source Sans Pro"/>
              </a:rPr>
              <a:t>The Schools White Paper will be published early next year and will set out our proposed reforms to the SEND system. </a:t>
            </a:r>
            <a:r>
              <a:rPr lang="en-GB" sz="1400"/>
              <a:t>Building on extensive engagement over the past year, the Department for Education has launched a national conversation on SEND reform. </a:t>
            </a:r>
          </a:p>
          <a:p>
            <a:pPr>
              <a:lnSpc>
                <a:spcPct val="120000"/>
              </a:lnSpc>
              <a:spcAft>
                <a:spcPts val="0"/>
              </a:spcAft>
            </a:pPr>
            <a:endParaRPr lang="en-GB" sz="1400"/>
          </a:p>
          <a:p>
            <a:pPr>
              <a:lnSpc>
                <a:spcPct val="120000"/>
              </a:lnSpc>
              <a:spcAft>
                <a:spcPts val="0"/>
              </a:spcAft>
            </a:pPr>
            <a:r>
              <a:rPr lang="en-GB" sz="1400"/>
              <a:t>DfE wants to hear views, experiences and insights from as many people as possible in the coming months. The national conversation encourages everyone from parents to those working in schools, colleges and early years to get involved and help build a consensus on what works to help deliver lasting reform.  Every voice will help shape the system our children and young people deserve. </a:t>
            </a:r>
          </a:p>
          <a:p>
            <a:pPr>
              <a:lnSpc>
                <a:spcPct val="120000"/>
              </a:lnSpc>
              <a:spcAft>
                <a:spcPts val="0"/>
              </a:spcAft>
            </a:pPr>
            <a:endParaRPr lang="en-GB" sz="1400"/>
          </a:p>
          <a:p>
            <a:pPr>
              <a:lnSpc>
                <a:spcPct val="120000"/>
              </a:lnSpc>
              <a:spcAft>
                <a:spcPts val="0"/>
              </a:spcAft>
            </a:pPr>
            <a:r>
              <a:rPr lang="en-GB" sz="1400"/>
              <a:t>This will be followed by a period of formal public consultation and further engagement following publication of the Schools White Paper early next year.  </a:t>
            </a:r>
          </a:p>
          <a:p>
            <a:pPr>
              <a:lnSpc>
                <a:spcPct val="120000"/>
              </a:lnSpc>
              <a:spcAft>
                <a:spcPts val="0"/>
              </a:spcAft>
            </a:pPr>
            <a:endParaRPr lang="en-GB" sz="1400" b="1"/>
          </a:p>
          <a:p>
            <a:pPr>
              <a:lnSpc>
                <a:spcPct val="120000"/>
              </a:lnSpc>
              <a:spcAft>
                <a:spcPts val="0"/>
              </a:spcAft>
            </a:pPr>
            <a:r>
              <a:rPr lang="en-GB" sz="1400" b="1"/>
              <a:t>How you can get involved </a:t>
            </a:r>
          </a:p>
          <a:p>
            <a:pPr>
              <a:lnSpc>
                <a:spcPct val="120000"/>
              </a:lnSpc>
              <a:spcAft>
                <a:spcPts val="0"/>
              </a:spcAft>
            </a:pPr>
            <a:endParaRPr lang="en-GB" sz="1400"/>
          </a:p>
          <a:p>
            <a:pPr>
              <a:lnSpc>
                <a:spcPct val="120000"/>
              </a:lnSpc>
              <a:spcAft>
                <a:spcPts val="0"/>
              </a:spcAft>
            </a:pPr>
            <a:r>
              <a:rPr lang="en-GB" sz="1400" b="1"/>
              <a:t>Online events</a:t>
            </a:r>
            <a:r>
              <a:rPr lang="en-GB" sz="1400"/>
              <a:t> </a:t>
            </a:r>
          </a:p>
          <a:p>
            <a:pPr>
              <a:lnSpc>
                <a:spcPct val="120000"/>
              </a:lnSpc>
              <a:spcAft>
                <a:spcPts val="0"/>
              </a:spcAft>
            </a:pPr>
            <a:endParaRPr lang="en-GB" sz="1400"/>
          </a:p>
          <a:p>
            <a:pPr>
              <a:lnSpc>
                <a:spcPct val="120000"/>
              </a:lnSpc>
              <a:spcAft>
                <a:spcPts val="0"/>
              </a:spcAft>
            </a:pPr>
            <a:r>
              <a:rPr lang="en-GB" sz="1400"/>
              <a:t>Join one of five sessions and submit your questions on the key principles guiding SEND reform. You can attend as many as you like. </a:t>
            </a:r>
            <a:r>
              <a:rPr lang="en-GB" sz="1400">
                <a:hlinkClick r:id="rId2"/>
              </a:rPr>
              <a:t>Sign up here</a:t>
            </a:r>
            <a:r>
              <a:rPr lang="en-GB" sz="1400"/>
              <a:t>. </a:t>
            </a:r>
          </a:p>
          <a:p>
            <a:pPr>
              <a:lnSpc>
                <a:spcPct val="120000"/>
              </a:lnSpc>
              <a:spcAft>
                <a:spcPts val="0"/>
              </a:spcAft>
            </a:pPr>
            <a:endParaRPr lang="en-GB" sz="1400"/>
          </a:p>
          <a:p>
            <a:pPr>
              <a:lnSpc>
                <a:spcPct val="120000"/>
              </a:lnSpc>
              <a:spcAft>
                <a:spcPts val="0"/>
              </a:spcAft>
            </a:pPr>
            <a:r>
              <a:rPr lang="en-GB" sz="1400" b="1"/>
              <a:t>Share your views online </a:t>
            </a:r>
          </a:p>
          <a:p>
            <a:pPr>
              <a:lnSpc>
                <a:spcPct val="120000"/>
              </a:lnSpc>
              <a:spcAft>
                <a:spcPts val="0"/>
              </a:spcAft>
            </a:pPr>
            <a:endParaRPr lang="en-GB" sz="1400" b="1"/>
          </a:p>
          <a:p>
            <a:pPr>
              <a:lnSpc>
                <a:spcPct val="120000"/>
              </a:lnSpc>
              <a:spcAft>
                <a:spcPts val="0"/>
              </a:spcAft>
            </a:pPr>
            <a:r>
              <a:rPr lang="en-GB" sz="1400"/>
              <a:t>Contribute ideas and feedback directly online at </a:t>
            </a:r>
            <a:r>
              <a:rPr lang="en-GB" sz="1400">
                <a:hlinkClick r:id="rId3"/>
              </a:rPr>
              <a:t>www.gov.uk/dfe/SEND-conversation</a:t>
            </a:r>
            <a:r>
              <a:rPr lang="en-GB" sz="1400"/>
              <a:t> </a:t>
            </a:r>
          </a:p>
          <a:p>
            <a:pPr>
              <a:lnSpc>
                <a:spcPct val="120000"/>
              </a:lnSpc>
              <a:spcAft>
                <a:spcPts val="0"/>
              </a:spcAft>
            </a:pPr>
            <a:br>
              <a:rPr lang="en-GB" sz="1400"/>
            </a:br>
            <a:endParaRPr lang="en-GB"/>
          </a:p>
        </p:txBody>
      </p:sp>
    </p:spTree>
    <p:extLst>
      <p:ext uri="{BB962C8B-B14F-4D97-AF65-F5344CB8AC3E}">
        <p14:creationId xmlns:p14="http://schemas.microsoft.com/office/powerpoint/2010/main" val="20194615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F3E5416-AD1A-46FD-ACCB-FB3BD27C4D96}"/>
              </a:ext>
            </a:extLst>
          </p:cNvPr>
          <p:cNvSpPr>
            <a:spLocks noGrp="1"/>
          </p:cNvSpPr>
          <p:nvPr>
            <p:ph type="title"/>
          </p:nvPr>
        </p:nvSpPr>
        <p:spPr/>
        <p:txBody>
          <a:bodyPr/>
          <a:lstStyle/>
          <a:p>
            <a:pPr lvl="0"/>
            <a:r>
              <a:rPr lang="en-US">
                <a:solidFill>
                  <a:srgbClr val="000000"/>
                </a:solidFill>
              </a:rPr>
              <a:t>Department for Education</a:t>
            </a:r>
            <a:br>
              <a:rPr lang="en-US">
                <a:solidFill>
                  <a:srgbClr val="000000"/>
                </a:solidFill>
              </a:rPr>
            </a:br>
            <a:br>
              <a:rPr lang="en-US">
                <a:solidFill>
                  <a:srgbClr val="000000"/>
                </a:solidFill>
              </a:rPr>
            </a:br>
            <a:br>
              <a:rPr lang="en-US">
                <a:solidFill>
                  <a:srgbClr val="000000"/>
                </a:solidFill>
              </a:rPr>
            </a:br>
            <a:r>
              <a:rPr lang="en-US" b="0">
                <a:solidFill>
                  <a:srgbClr val="000000"/>
                </a:solidFill>
              </a:rPr>
              <a:t>© Crown </a:t>
            </a:r>
            <a:r>
              <a:rPr lang="en-GB" b="0">
                <a:solidFill>
                  <a:srgbClr val="000000"/>
                </a:solidFill>
              </a:rPr>
              <a:t>copyright</a:t>
            </a:r>
            <a:r>
              <a:rPr lang="en-US" b="0">
                <a:solidFill>
                  <a:srgbClr val="000000"/>
                </a:solidFill>
              </a:rPr>
              <a:t> 2025</a:t>
            </a:r>
            <a:br>
              <a:rPr lang="en-GB">
                <a:solidFill>
                  <a:srgbClr val="000000"/>
                </a:solidFill>
              </a:rPr>
            </a:br>
            <a:endParaRPr lang="en-GB"/>
          </a:p>
        </p:txBody>
      </p:sp>
    </p:spTree>
    <p:extLst>
      <p:ext uri="{BB962C8B-B14F-4D97-AF65-F5344CB8AC3E}">
        <p14:creationId xmlns:p14="http://schemas.microsoft.com/office/powerpoint/2010/main" val="2988331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C2E5F2"/>
        </a:solidFill>
        <a:effectLst/>
      </p:bgPr>
    </p:bg>
    <p:spTree>
      <p:nvGrpSpPr>
        <p:cNvPr id="1" name="">
          <a:extLst>
            <a:ext uri="{FF2B5EF4-FFF2-40B4-BE49-F238E27FC236}">
              <a16:creationId xmlns:a16="http://schemas.microsoft.com/office/drawing/2014/main" id="{B875470A-B7E8-3C43-5CD1-1C689371C358}"/>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195797F5-FDB3-52FC-71C6-0B1FB830CC46}"/>
              </a:ext>
            </a:extLst>
          </p:cNvPr>
          <p:cNvSpPr txBox="1">
            <a:spLocks noGrp="1"/>
          </p:cNvSpPr>
          <p:nvPr>
            <p:ph type="title" idx="4294967295"/>
          </p:nvPr>
        </p:nvSpPr>
        <p:spPr>
          <a:xfrm>
            <a:off x="404192" y="528935"/>
            <a:ext cx="11297478"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600" b="1" i="0" u="none" strike="noStrike" kern="1200" cap="none" spc="0" normalizeH="0" baseline="0" noProof="0">
                <a:ln>
                  <a:noFill/>
                </a:ln>
                <a:solidFill>
                  <a:schemeClr val="tx1"/>
                </a:solidFill>
                <a:effectLst/>
                <a:uLnTx/>
                <a:uFillTx/>
                <a:latin typeface="+mn-lt"/>
                <a:ea typeface="+mn-ea"/>
                <a:cs typeface="+mn-cs"/>
              </a:rPr>
              <a:t>Contents </a:t>
            </a:r>
          </a:p>
        </p:txBody>
      </p:sp>
      <p:sp>
        <p:nvSpPr>
          <p:cNvPr id="7" name="TextBox 6">
            <a:extLst>
              <a:ext uri="{FF2B5EF4-FFF2-40B4-BE49-F238E27FC236}">
                <a16:creationId xmlns:a16="http://schemas.microsoft.com/office/drawing/2014/main" id="{9437DA53-D000-88D1-BD76-BAD7769CF718}"/>
              </a:ext>
            </a:extLst>
          </p:cNvPr>
          <p:cNvSpPr txBox="1"/>
          <p:nvPr/>
        </p:nvSpPr>
        <p:spPr>
          <a:xfrm>
            <a:off x="404192" y="1431146"/>
            <a:ext cx="11123080" cy="5275227"/>
          </a:xfrm>
          <a:prstGeom prst="rect">
            <a:avLst/>
          </a:prstGeom>
          <a:noFill/>
          <a:ln w="38100">
            <a:noFill/>
          </a:ln>
        </p:spPr>
        <p:txBody>
          <a:bodyPr wrap="square" rtlCol="0">
            <a:spAutoFit/>
          </a:bodyPr>
          <a:lstStyle/>
          <a:p>
            <a:pPr marL="342900" indent="-342900">
              <a:lnSpc>
                <a:spcPct val="150000"/>
              </a:lnSpc>
              <a:spcAft>
                <a:spcPts val="1800"/>
              </a:spcAft>
              <a:buFont typeface="Arial" panose="020B0604020202020204" pitchFamily="34" charset="0"/>
              <a:buChar char="•"/>
            </a:pPr>
            <a:r>
              <a:rPr lang="en-GB" sz="2000" b="1">
                <a:ea typeface="Source Sans Pro" panose="020B0503030403020204" pitchFamily="34" charset="0"/>
              </a:rPr>
              <a:t>Why are we engaging? </a:t>
            </a:r>
          </a:p>
          <a:p>
            <a:pPr marL="342900" indent="-342900">
              <a:lnSpc>
                <a:spcPct val="150000"/>
              </a:lnSpc>
              <a:spcAft>
                <a:spcPts val="1800"/>
              </a:spcAft>
              <a:buFont typeface="Arial" panose="020B0604020202020204" pitchFamily="34" charset="0"/>
              <a:buChar char="•"/>
            </a:pPr>
            <a:r>
              <a:rPr lang="en-GB" sz="2000" b="1">
                <a:ea typeface="Source Sans Pro" panose="020B0503030403020204" pitchFamily="34" charset="0"/>
              </a:rPr>
              <a:t>Join the national conversation on SEND reform</a:t>
            </a:r>
          </a:p>
          <a:p>
            <a:pPr marL="342900" indent="-342900">
              <a:lnSpc>
                <a:spcPct val="150000"/>
              </a:lnSpc>
              <a:spcAft>
                <a:spcPts val="1800"/>
              </a:spcAft>
              <a:buFont typeface="Arial" panose="020B0604020202020204" pitchFamily="34" charset="0"/>
              <a:buChar char="•"/>
            </a:pPr>
            <a:r>
              <a:rPr lang="en-GB" sz="2000" b="1">
                <a:ea typeface="Source Sans Pro" panose="020B0503030403020204" pitchFamily="34" charset="0"/>
              </a:rPr>
              <a:t>Overview </a:t>
            </a:r>
          </a:p>
          <a:p>
            <a:pPr marL="342900" indent="-342900">
              <a:lnSpc>
                <a:spcPct val="150000"/>
              </a:lnSpc>
              <a:spcAft>
                <a:spcPts val="1800"/>
              </a:spcAft>
              <a:buFont typeface="Arial" panose="020B0604020202020204" pitchFamily="34" charset="0"/>
              <a:buChar char="•"/>
            </a:pPr>
            <a:r>
              <a:rPr lang="en-GB" sz="2000" b="1">
                <a:ea typeface="Source Sans Pro" panose="020B0503030403020204" pitchFamily="34" charset="0"/>
              </a:rPr>
              <a:t>Five key principles guiding our approach to reform  </a:t>
            </a:r>
          </a:p>
          <a:p>
            <a:pPr marL="342900" indent="-342900">
              <a:lnSpc>
                <a:spcPct val="150000"/>
              </a:lnSpc>
              <a:spcAft>
                <a:spcPts val="1800"/>
              </a:spcAft>
              <a:buFont typeface="Arial" panose="020B0604020202020204" pitchFamily="34" charset="0"/>
              <a:buChar char="•"/>
            </a:pPr>
            <a:r>
              <a:rPr lang="en-GB" sz="2000" b="1">
                <a:ea typeface="Source Sans Pro" panose="020B0503030403020204" pitchFamily="34" charset="0"/>
              </a:rPr>
              <a:t>How you can get involved</a:t>
            </a:r>
          </a:p>
          <a:p>
            <a:pPr marL="342900" indent="-342900">
              <a:lnSpc>
                <a:spcPct val="150000"/>
              </a:lnSpc>
              <a:spcAft>
                <a:spcPts val="1800"/>
              </a:spcAft>
              <a:buFont typeface="Arial" panose="020B0604020202020204" pitchFamily="34" charset="0"/>
              <a:buChar char="•"/>
            </a:pPr>
            <a:r>
              <a:rPr lang="en-GB" sz="2000" b="1">
                <a:ea typeface="Source Sans Pro" panose="020B0503030403020204" pitchFamily="34" charset="0"/>
              </a:rPr>
              <a:t>Questions to guide the national conversation on SEND reform</a:t>
            </a:r>
          </a:p>
          <a:p>
            <a:pPr marL="342900" indent="-342900">
              <a:lnSpc>
                <a:spcPct val="150000"/>
              </a:lnSpc>
              <a:spcAft>
                <a:spcPts val="1800"/>
              </a:spcAft>
              <a:buFont typeface="Arial" panose="020B0604020202020204" pitchFamily="34" charset="0"/>
              <a:buChar char="•"/>
            </a:pPr>
            <a:r>
              <a:rPr lang="en-GB" sz="2000" b="1">
                <a:ea typeface="Source Sans Pro" panose="020B0503030403020204" pitchFamily="34" charset="0"/>
              </a:rPr>
              <a:t>Template social media and newsletter content</a:t>
            </a:r>
          </a:p>
          <a:p>
            <a:pPr>
              <a:lnSpc>
                <a:spcPct val="120000"/>
              </a:lnSpc>
              <a:spcAft>
                <a:spcPts val="0"/>
              </a:spcAft>
            </a:pPr>
            <a:endParaRPr lang="en-GB" sz="2000">
              <a:latin typeface="+mj-lt"/>
              <a:ea typeface="Source Sans Pro" panose="020B0503030403020204" pitchFamily="34" charset="0"/>
            </a:endParaRPr>
          </a:p>
        </p:txBody>
      </p:sp>
    </p:spTree>
    <p:extLst>
      <p:ext uri="{BB962C8B-B14F-4D97-AF65-F5344CB8AC3E}">
        <p14:creationId xmlns:p14="http://schemas.microsoft.com/office/powerpoint/2010/main" val="7774100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E19B943-42C2-8C30-18C6-93EC9000DCBC}"/>
              </a:ext>
            </a:extLst>
          </p:cNvPr>
          <p:cNvSpPr txBox="1">
            <a:spLocks noGrp="1"/>
          </p:cNvSpPr>
          <p:nvPr>
            <p:ph type="title" idx="4294967295"/>
          </p:nvPr>
        </p:nvSpPr>
        <p:spPr>
          <a:xfrm>
            <a:off x="572494" y="443349"/>
            <a:ext cx="11297478"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600" b="1" i="0" u="none" strike="noStrike" kern="1200" cap="none" spc="0" normalizeH="0" baseline="0" noProof="0">
                <a:ln>
                  <a:noFill/>
                </a:ln>
                <a:solidFill>
                  <a:srgbClr val="003764"/>
                </a:solidFill>
                <a:effectLst/>
                <a:uLnTx/>
                <a:uFillTx/>
                <a:latin typeface="+mn-lt"/>
                <a:ea typeface="+mn-ea"/>
                <a:cs typeface="+mn-cs"/>
              </a:rPr>
              <a:t>Why are we engaging? </a:t>
            </a:r>
          </a:p>
        </p:txBody>
      </p:sp>
      <p:sp>
        <p:nvSpPr>
          <p:cNvPr id="7" name="TextBox 6">
            <a:extLst>
              <a:ext uri="{FF2B5EF4-FFF2-40B4-BE49-F238E27FC236}">
                <a16:creationId xmlns:a16="http://schemas.microsoft.com/office/drawing/2014/main" id="{ED707E44-8C25-C7BD-43E3-D2C3177DCBBF}"/>
              </a:ext>
            </a:extLst>
          </p:cNvPr>
          <p:cNvSpPr txBox="1"/>
          <p:nvPr/>
        </p:nvSpPr>
        <p:spPr>
          <a:xfrm>
            <a:off x="572494" y="1297978"/>
            <a:ext cx="11031849" cy="5047792"/>
          </a:xfrm>
          <a:prstGeom prst="rect">
            <a:avLst/>
          </a:prstGeom>
          <a:noFill/>
          <a:ln w="38100">
            <a:noFill/>
          </a:ln>
        </p:spPr>
        <p:txBody>
          <a:bodyPr wrap="square" lIns="91440" tIns="45720" rIns="91440" bIns="45720" rtlCol="0" anchor="t">
            <a:spAutoFit/>
          </a:bodyPr>
          <a:lstStyle/>
          <a:p>
            <a:pPr>
              <a:lnSpc>
                <a:spcPct val="120000"/>
              </a:lnSpc>
              <a:spcAft>
                <a:spcPts val="0"/>
              </a:spcAft>
            </a:pPr>
            <a:r>
              <a:rPr lang="en-GB">
                <a:ea typeface="Source Sans Pro"/>
              </a:rPr>
              <a:t>The Schools White Paper will be published early next year and will set out our proposed reforms to the Special Educational Needs and Disabilities (SEND) system. </a:t>
            </a:r>
          </a:p>
          <a:p>
            <a:pPr>
              <a:lnSpc>
                <a:spcPct val="120000"/>
              </a:lnSpc>
              <a:spcAft>
                <a:spcPts val="0"/>
              </a:spcAft>
            </a:pPr>
            <a:endParaRPr lang="en-GB">
              <a:ea typeface="Source Sans Pro"/>
            </a:endParaRPr>
          </a:p>
          <a:p>
            <a:pPr>
              <a:lnSpc>
                <a:spcPct val="120000"/>
              </a:lnSpc>
              <a:spcAft>
                <a:spcPts val="0"/>
              </a:spcAft>
            </a:pPr>
            <a:r>
              <a:rPr lang="en-GB"/>
              <a:t>Over the past year, we have held over 100 engagement events with SEND stakeholders, including young people, to learn from their experiences. </a:t>
            </a:r>
            <a:r>
              <a:rPr lang="en-GB">
                <a:latin typeface="+mj-lt"/>
                <a:ea typeface="Source Sans Pro"/>
              </a:rPr>
              <a:t>Ahead of the White Paper, we are continuing an extensive programme of engagement to: </a:t>
            </a:r>
            <a:endParaRPr lang="en-GB">
              <a:latin typeface="+mj-lt"/>
              <a:ea typeface="Source Sans Pro"/>
              <a:cs typeface="Arial"/>
            </a:endParaRPr>
          </a:p>
          <a:p>
            <a:pPr>
              <a:lnSpc>
                <a:spcPct val="120000"/>
              </a:lnSpc>
              <a:spcAft>
                <a:spcPts val="0"/>
              </a:spcAft>
            </a:pPr>
            <a:endParaRPr lang="en-GB">
              <a:latin typeface="+mj-lt"/>
              <a:ea typeface="Source Sans Pro" panose="020B0503030403020204" pitchFamily="34" charset="0"/>
            </a:endParaRPr>
          </a:p>
          <a:p>
            <a:pPr marL="285750" indent="-285750">
              <a:lnSpc>
                <a:spcPct val="120000"/>
              </a:lnSpc>
              <a:spcAft>
                <a:spcPts val="0"/>
              </a:spcAft>
              <a:buFont typeface="Arial" panose="020B0604020202020204" pitchFamily="34" charset="0"/>
              <a:buChar char="•"/>
            </a:pPr>
            <a:r>
              <a:rPr lang="en-GB" b="1">
                <a:latin typeface="+mj-lt"/>
                <a:ea typeface="Source Sans Pro"/>
              </a:rPr>
              <a:t>Listen to and understand </a:t>
            </a:r>
            <a:r>
              <a:rPr lang="en-GB">
                <a:latin typeface="+mj-lt"/>
                <a:ea typeface="Source Sans Pro"/>
              </a:rPr>
              <a:t>the views and experiences of</a:t>
            </a:r>
            <a:r>
              <a:rPr lang="en-GB" b="1">
                <a:latin typeface="+mj-lt"/>
                <a:ea typeface="Source Sans Pro"/>
              </a:rPr>
              <a:t> </a:t>
            </a:r>
            <a:r>
              <a:rPr lang="en-GB">
                <a:latin typeface="+mj-lt"/>
                <a:ea typeface="Source Sans Pro"/>
              </a:rPr>
              <a:t>families, educators and experts to ensure these reforms are grounded in lived experience and practical insights.</a:t>
            </a:r>
            <a:endParaRPr lang="en-GB">
              <a:latin typeface="+mj-lt"/>
              <a:ea typeface="Source Sans Pro"/>
              <a:cs typeface="Arial"/>
            </a:endParaRPr>
          </a:p>
          <a:p>
            <a:pPr marL="285750" indent="-285750">
              <a:lnSpc>
                <a:spcPct val="120000"/>
              </a:lnSpc>
              <a:spcAft>
                <a:spcPts val="0"/>
              </a:spcAft>
              <a:buFont typeface="Arial" panose="020B0604020202020204" pitchFamily="34" charset="0"/>
              <a:buChar char="•"/>
            </a:pPr>
            <a:endParaRPr lang="en-GB">
              <a:latin typeface="+mj-lt"/>
              <a:ea typeface="Source Sans Pro" panose="020B0503030403020204" pitchFamily="34" charset="0"/>
            </a:endParaRPr>
          </a:p>
          <a:p>
            <a:pPr marL="285750" indent="-285750">
              <a:lnSpc>
                <a:spcPct val="120000"/>
              </a:lnSpc>
              <a:buFont typeface="Arial" panose="020B0604020202020204" pitchFamily="34" charset="0"/>
              <a:buChar char="•"/>
            </a:pPr>
            <a:r>
              <a:rPr lang="en-GB" b="1">
                <a:latin typeface="+mj-lt"/>
                <a:ea typeface="Source Sans Pro"/>
              </a:rPr>
              <a:t>Gather </a:t>
            </a:r>
            <a:r>
              <a:rPr lang="en-GB" b="1">
                <a:ea typeface="Source Sans Pro"/>
              </a:rPr>
              <a:t>insight and evidence </a:t>
            </a:r>
            <a:r>
              <a:rPr lang="en-GB">
                <a:ea typeface="Source Sans Pro"/>
              </a:rPr>
              <a:t>that allows us to </a:t>
            </a:r>
            <a:r>
              <a:rPr lang="en-GB">
                <a:latin typeface="+mj-lt"/>
                <a:ea typeface="Source Sans Pro"/>
              </a:rPr>
              <a:t>shape a proposed reform programme that prioritises early intervention, fairness, and effective evidence-based support.</a:t>
            </a:r>
            <a:endParaRPr lang="en-GB">
              <a:latin typeface="+mj-lt"/>
              <a:ea typeface="Source Sans Pro"/>
              <a:cs typeface="Arial"/>
            </a:endParaRPr>
          </a:p>
          <a:p>
            <a:pPr marL="285750" indent="-285750">
              <a:lnSpc>
                <a:spcPct val="120000"/>
              </a:lnSpc>
              <a:buFont typeface="Arial" panose="020B0604020202020204" pitchFamily="34" charset="0"/>
              <a:buChar char="•"/>
            </a:pPr>
            <a:endParaRPr lang="en-GB">
              <a:latin typeface="+mj-lt"/>
              <a:ea typeface="Source Sans Pro" panose="020B0503030403020204" pitchFamily="34" charset="0"/>
            </a:endParaRPr>
          </a:p>
          <a:p>
            <a:pPr marL="285750" indent="-285750">
              <a:lnSpc>
                <a:spcPct val="120000"/>
              </a:lnSpc>
              <a:spcAft>
                <a:spcPts val="0"/>
              </a:spcAft>
              <a:buFont typeface="Arial" panose="020B0604020202020204" pitchFamily="34" charset="0"/>
              <a:buChar char="•"/>
            </a:pPr>
            <a:r>
              <a:rPr lang="en-GB" b="1">
                <a:latin typeface="+mj-lt"/>
                <a:ea typeface="Source Sans Pro"/>
              </a:rPr>
              <a:t>Encourage constructive dialogue </a:t>
            </a:r>
            <a:r>
              <a:rPr lang="en-GB">
                <a:latin typeface="+mj-lt"/>
                <a:ea typeface="Source Sans Pro"/>
              </a:rPr>
              <a:t>to rebuild confidence in the SEND system and create a shared vision for inclusive, high-quality support for children with SEND. </a:t>
            </a:r>
            <a:endParaRPr lang="en-GB">
              <a:latin typeface="+mj-lt"/>
              <a:ea typeface="Source Sans Pro"/>
              <a:cs typeface="Arial"/>
            </a:endParaRPr>
          </a:p>
        </p:txBody>
      </p:sp>
    </p:spTree>
    <p:extLst>
      <p:ext uri="{BB962C8B-B14F-4D97-AF65-F5344CB8AC3E}">
        <p14:creationId xmlns:p14="http://schemas.microsoft.com/office/powerpoint/2010/main" val="13856057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DD047E6-BD59-300F-0103-A2638427F66A}"/>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22CE8D82-F265-FC30-8AB9-60A999C8618C}"/>
              </a:ext>
            </a:extLst>
          </p:cNvPr>
          <p:cNvSpPr txBox="1">
            <a:spLocks noGrp="1"/>
          </p:cNvSpPr>
          <p:nvPr>
            <p:ph type="title" idx="4294967295"/>
          </p:nvPr>
        </p:nvSpPr>
        <p:spPr>
          <a:xfrm>
            <a:off x="652007" y="546180"/>
            <a:ext cx="10559332"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600" b="1" i="0" u="none" strike="noStrike" kern="1200" cap="none" spc="0" normalizeH="0" baseline="0" noProof="0">
                <a:ln>
                  <a:noFill/>
                </a:ln>
                <a:solidFill>
                  <a:srgbClr val="003764"/>
                </a:solidFill>
                <a:effectLst/>
                <a:uLnTx/>
                <a:uFillTx/>
                <a:latin typeface="+mn-lt"/>
                <a:ea typeface="+mn-ea"/>
                <a:cs typeface="+mn-cs"/>
              </a:rPr>
              <a:t>Join the national conversation on SEND reform</a:t>
            </a:r>
          </a:p>
        </p:txBody>
      </p:sp>
      <p:sp>
        <p:nvSpPr>
          <p:cNvPr id="7" name="TextBox 6">
            <a:extLst>
              <a:ext uri="{FF2B5EF4-FFF2-40B4-BE49-F238E27FC236}">
                <a16:creationId xmlns:a16="http://schemas.microsoft.com/office/drawing/2014/main" id="{2D67A1E2-B786-C02F-1684-0E9492DAD504}"/>
              </a:ext>
            </a:extLst>
          </p:cNvPr>
          <p:cNvSpPr txBox="1"/>
          <p:nvPr/>
        </p:nvSpPr>
        <p:spPr>
          <a:xfrm>
            <a:off x="652007" y="1505593"/>
            <a:ext cx="10775964" cy="4715393"/>
          </a:xfrm>
          <a:prstGeom prst="rect">
            <a:avLst/>
          </a:prstGeom>
          <a:noFill/>
          <a:ln w="38100">
            <a:noFill/>
          </a:ln>
        </p:spPr>
        <p:txBody>
          <a:bodyPr wrap="square" lIns="91440" tIns="45720" rIns="91440" bIns="45720" rtlCol="0" anchor="t">
            <a:spAutoFit/>
          </a:bodyPr>
          <a:lstStyle/>
          <a:p>
            <a:pPr>
              <a:lnSpc>
                <a:spcPct val="120000"/>
              </a:lnSpc>
            </a:pPr>
            <a:r>
              <a:rPr lang="en-GB" b="1"/>
              <a:t>Building on our extensive engagement over the past year, we want this to be the start of the biggest national conversation on SEND in a generation. </a:t>
            </a:r>
          </a:p>
          <a:p>
            <a:pPr>
              <a:lnSpc>
                <a:spcPct val="120000"/>
              </a:lnSpc>
            </a:pPr>
            <a:endParaRPr lang="en-GB" b="1"/>
          </a:p>
          <a:p>
            <a:pPr>
              <a:lnSpc>
                <a:spcPct val="120000"/>
              </a:lnSpc>
            </a:pPr>
            <a:r>
              <a:rPr lang="en-GB" b="1"/>
              <a:t>Every voice will help shape the system our children and young people deserve. </a:t>
            </a:r>
          </a:p>
          <a:p>
            <a:pPr>
              <a:lnSpc>
                <a:spcPct val="120000"/>
              </a:lnSpc>
            </a:pPr>
            <a:endParaRPr lang="en-GB" b="1"/>
          </a:p>
          <a:p>
            <a:pPr>
              <a:lnSpc>
                <a:spcPct val="120000"/>
              </a:lnSpc>
            </a:pPr>
            <a:r>
              <a:rPr lang="en-GB"/>
              <a:t>We want to hear views, experiences and insights from as many people as possible in the coming months. </a:t>
            </a:r>
          </a:p>
          <a:p>
            <a:pPr>
              <a:lnSpc>
                <a:spcPct val="120000"/>
              </a:lnSpc>
            </a:pPr>
            <a:endParaRPr lang="en-GB"/>
          </a:p>
          <a:p>
            <a:pPr>
              <a:lnSpc>
                <a:spcPct val="120000"/>
              </a:lnSpc>
            </a:pPr>
            <a:r>
              <a:rPr lang="en-GB"/>
              <a:t>This will be followed by a period of formal public consultation and further engagement following publication of the Schools White Paper early next year.  </a:t>
            </a:r>
          </a:p>
          <a:p>
            <a:pPr>
              <a:lnSpc>
                <a:spcPct val="120000"/>
              </a:lnSpc>
              <a:spcAft>
                <a:spcPts val="0"/>
              </a:spcAft>
            </a:pPr>
            <a:endParaRPr lang="en-GB">
              <a:ea typeface="Source Sans Pro" panose="020B0503030403020204" pitchFamily="34" charset="0"/>
            </a:endParaRPr>
          </a:p>
          <a:p>
            <a:pPr>
              <a:lnSpc>
                <a:spcPct val="120000"/>
              </a:lnSpc>
              <a:spcAft>
                <a:spcPts val="0"/>
              </a:spcAft>
            </a:pPr>
            <a:r>
              <a:rPr lang="en-GB">
                <a:ea typeface="Source Sans Pro"/>
              </a:rPr>
              <a:t>This toolkit provides information and resources for your organisation to communicate with </a:t>
            </a:r>
            <a:r>
              <a:rPr lang="en-GB" b="1">
                <a:ea typeface="Source Sans Pro"/>
              </a:rPr>
              <a:t>children and young people, parents and carers, people working in schools, colleges and early years settings, local government and health professionals </a:t>
            </a:r>
            <a:r>
              <a:rPr lang="en-GB">
                <a:ea typeface="Source Sans Pro"/>
              </a:rPr>
              <a:t>and other interested stakeholders on SEND reform. </a:t>
            </a:r>
            <a:endParaRPr lang="en-GB">
              <a:ea typeface="Source Sans Pro"/>
              <a:cs typeface="Arial"/>
            </a:endParaRPr>
          </a:p>
        </p:txBody>
      </p:sp>
    </p:spTree>
    <p:extLst>
      <p:ext uri="{BB962C8B-B14F-4D97-AF65-F5344CB8AC3E}">
        <p14:creationId xmlns:p14="http://schemas.microsoft.com/office/powerpoint/2010/main" val="22035839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E42040-D309-A721-9437-9E82FF1BC99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76147A2-EB1A-063C-EE23-F5574185AB66}"/>
              </a:ext>
            </a:extLst>
          </p:cNvPr>
          <p:cNvSpPr>
            <a:spLocks noGrp="1"/>
          </p:cNvSpPr>
          <p:nvPr>
            <p:ph type="title"/>
          </p:nvPr>
        </p:nvSpPr>
        <p:spPr>
          <a:xfrm>
            <a:off x="642866" y="405349"/>
            <a:ext cx="10807012" cy="512448"/>
          </a:xfrm>
        </p:spPr>
        <p:txBody>
          <a:bodyPr/>
          <a:lstStyle/>
          <a:p>
            <a:r>
              <a:rPr lang="en-GB" sz="3600">
                <a:latin typeface="Arial"/>
                <a:cs typeface="Arial"/>
              </a:rPr>
              <a:t>Overview</a:t>
            </a:r>
            <a:endParaRPr lang="en-GB"/>
          </a:p>
        </p:txBody>
      </p:sp>
      <p:sp>
        <p:nvSpPr>
          <p:cNvPr id="5" name="TextBox 4">
            <a:extLst>
              <a:ext uri="{FF2B5EF4-FFF2-40B4-BE49-F238E27FC236}">
                <a16:creationId xmlns:a16="http://schemas.microsoft.com/office/drawing/2014/main" id="{7C419D1C-02D1-A7B8-929B-F1B60727C6F9}"/>
              </a:ext>
            </a:extLst>
          </p:cNvPr>
          <p:cNvSpPr txBox="1"/>
          <p:nvPr/>
        </p:nvSpPr>
        <p:spPr>
          <a:xfrm>
            <a:off x="563353" y="1145411"/>
            <a:ext cx="11084820" cy="5400325"/>
          </a:xfrm>
          <a:prstGeom prst="rect">
            <a:avLst/>
          </a:prstGeom>
          <a:noFill/>
        </p:spPr>
        <p:txBody>
          <a:bodyPr wrap="square" lIns="91440" tIns="45720" rIns="91440" bIns="45720" anchor="t">
            <a:spAutoFit/>
          </a:bodyPr>
          <a:lstStyle/>
          <a:p>
            <a:pPr marR="0" lvl="0" algn="l" defTabSz="685783" rtl="0" eaLnBrk="1" fontAlgn="auto" latinLnBrk="0" hangingPunct="1">
              <a:lnSpc>
                <a:spcPct val="120000"/>
              </a:lnSpc>
              <a:buClrTx/>
              <a:buSzTx/>
              <a:tabLst/>
              <a:defRPr/>
            </a:pPr>
            <a:r>
              <a:rPr lang="en-GB" sz="1700" b="0"/>
              <a:t>For too long, many families have felt unheard. This engagement is a direct line to the people who know the system best and want it to work better. It’s about putting all those with lived experience at the very heart of our proposals for reform. </a:t>
            </a:r>
          </a:p>
          <a:p>
            <a:pPr marR="0" lvl="0" algn="l" defTabSz="685783" rtl="0" eaLnBrk="1" fontAlgn="auto" latinLnBrk="0" hangingPunct="1">
              <a:lnSpc>
                <a:spcPct val="120000"/>
              </a:lnSpc>
              <a:buClrTx/>
              <a:buSzTx/>
              <a:tabLst/>
              <a:defRPr/>
            </a:pPr>
            <a:endParaRPr lang="en-GB" sz="1700"/>
          </a:p>
          <a:p>
            <a:pPr defTabSz="685783">
              <a:lnSpc>
                <a:spcPct val="120000"/>
              </a:lnSpc>
              <a:defRPr/>
            </a:pPr>
            <a:r>
              <a:rPr lang="en-GB" sz="1700"/>
              <a:t>The SEND system needs decisive, long-term change and our reforms must rebuild the trust and confidence of children, young people, and families. We want to hear from everyone, from parents to those working in schools, colleges and early years – building a consensus on what works to help deliver lasting reform.  </a:t>
            </a:r>
          </a:p>
          <a:p>
            <a:pPr defTabSz="685783">
              <a:lnSpc>
                <a:spcPct val="120000"/>
              </a:lnSpc>
              <a:defRPr/>
            </a:pPr>
            <a:endParaRPr lang="en-GB" sz="1700"/>
          </a:p>
          <a:p>
            <a:pPr defTabSz="685783">
              <a:lnSpc>
                <a:spcPct val="120000"/>
              </a:lnSpc>
              <a:defRPr/>
            </a:pPr>
            <a:r>
              <a:rPr lang="en-GB" sz="1700"/>
              <a:t>We know many settings are already doing a fantastic job of supporting children and young people with SEND and ensuring they are a part of early years, school and college life. We want to hear about this good practice and will consider how that’s being delivered and what we can learn from them to deliver a system that works for all children and young people. </a:t>
            </a:r>
          </a:p>
          <a:p>
            <a:pPr defTabSz="685783">
              <a:lnSpc>
                <a:spcPct val="120000"/>
              </a:lnSpc>
              <a:defRPr/>
            </a:pPr>
            <a:endParaRPr lang="en-GB" sz="1700"/>
          </a:p>
          <a:p>
            <a:pPr defTabSz="685783">
              <a:lnSpc>
                <a:spcPct val="120000"/>
              </a:lnSpc>
              <a:defRPr/>
            </a:pPr>
            <a:r>
              <a:rPr lang="en-GB" sz="1700"/>
              <a:t>Our education system must be able to adapt to support all children and young people and to recognise where their needs change over time. SEND support should be dynamic and responsive as well as timely.  A system that is inclusive by design will remove barriers for all children, ensuring high aspirations for every child and young person.</a:t>
            </a:r>
            <a:endParaRPr lang="en-GB" sz="1700">
              <a:cs typeface="Arial"/>
            </a:endParaRPr>
          </a:p>
        </p:txBody>
      </p:sp>
    </p:spTree>
    <p:extLst>
      <p:ext uri="{BB962C8B-B14F-4D97-AF65-F5344CB8AC3E}">
        <p14:creationId xmlns:p14="http://schemas.microsoft.com/office/powerpoint/2010/main" val="19271751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0EFB1E-C0B7-75D4-0DB2-52F72601DE7D}"/>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B7BB8757-2413-8361-B522-8C7E202EDE72}"/>
              </a:ext>
            </a:extLst>
          </p:cNvPr>
          <p:cNvSpPr txBox="1">
            <a:spLocks noGrp="1"/>
          </p:cNvSpPr>
          <p:nvPr>
            <p:ph type="title" idx="4294967295"/>
          </p:nvPr>
        </p:nvSpPr>
        <p:spPr>
          <a:xfrm>
            <a:off x="448427" y="391637"/>
            <a:ext cx="11743573"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a:ln>
                  <a:noFill/>
                </a:ln>
                <a:solidFill>
                  <a:srgbClr val="003764"/>
                </a:solidFill>
                <a:effectLst/>
                <a:uLnTx/>
                <a:uFillTx/>
                <a:latin typeface="Arial" panose="020B0604020202020204" pitchFamily="34" charset="0"/>
                <a:ea typeface="+mn-ea"/>
                <a:cs typeface="+mn-cs"/>
              </a:rPr>
              <a:t>Five key principles are guiding our approach to reform</a:t>
            </a:r>
          </a:p>
        </p:txBody>
      </p:sp>
      <p:sp>
        <p:nvSpPr>
          <p:cNvPr id="4" name="TextBox 3">
            <a:extLst>
              <a:ext uri="{FF2B5EF4-FFF2-40B4-BE49-F238E27FC236}">
                <a16:creationId xmlns:a16="http://schemas.microsoft.com/office/drawing/2014/main" id="{0DB2790D-995C-C610-AAD9-0F42A48B3754}"/>
              </a:ext>
            </a:extLst>
          </p:cNvPr>
          <p:cNvSpPr txBox="1"/>
          <p:nvPr/>
        </p:nvSpPr>
        <p:spPr>
          <a:xfrm>
            <a:off x="448427" y="1301359"/>
            <a:ext cx="10965711" cy="5165004"/>
          </a:xfrm>
          <a:prstGeom prst="rect">
            <a:avLst/>
          </a:prstGeom>
          <a:noFill/>
        </p:spPr>
        <p:txBody>
          <a:bodyPr wrap="square">
            <a:spAutoFit/>
          </a:bodyPr>
          <a:lstStyle/>
          <a:p>
            <a:pPr marL="342900" lvl="0" indent="-342900">
              <a:lnSpc>
                <a:spcPct val="115000"/>
              </a:lnSpc>
              <a:buFont typeface="+mj-lt"/>
              <a:buAutoNum type="arabicPeriod"/>
            </a:pPr>
            <a:r>
              <a:rPr lang="en-GB" sz="1600" b="1" kern="100">
                <a:effectLst/>
                <a:ea typeface="Aptos" panose="020B0004020202020204" pitchFamily="34" charset="0"/>
                <a:cs typeface="Times New Roman" panose="02020603050405020304" pitchFamily="18" charset="0"/>
              </a:rPr>
              <a:t>Early</a:t>
            </a:r>
            <a:r>
              <a:rPr lang="en-GB" sz="1600" b="1" kern="100">
                <a:ea typeface="Aptos" panose="020B0004020202020204" pitchFamily="34" charset="0"/>
                <a:cs typeface="Times New Roman" panose="02020603050405020304" pitchFamily="18" charset="0"/>
              </a:rPr>
              <a:t>. </a:t>
            </a:r>
            <a:r>
              <a:rPr lang="en-GB" sz="1600" kern="100">
                <a:effectLst/>
                <a:ea typeface="Aptos" panose="020B0004020202020204" pitchFamily="34" charset="0"/>
                <a:cs typeface="Times New Roman" panose="02020603050405020304" pitchFamily="18" charset="0"/>
              </a:rPr>
              <a:t>Children should receive the support they need as soon as possible. Intervening upstream, including earlier in children’s lives when this can have most impact, will start to break the cycle of needs going unmet and getting worse.  </a:t>
            </a:r>
          </a:p>
          <a:p>
            <a:pPr marL="342900" lvl="0" indent="-342900">
              <a:lnSpc>
                <a:spcPct val="115000"/>
              </a:lnSpc>
              <a:buFont typeface="+mj-lt"/>
              <a:buAutoNum type="arabicPeriod"/>
            </a:pPr>
            <a:endParaRPr lang="en-GB" sz="1600" b="1" kern="100">
              <a:effectLst/>
              <a:ea typeface="Aptos" panose="020B0004020202020204" pitchFamily="34" charset="0"/>
              <a:cs typeface="Times New Roman" panose="02020603050405020304" pitchFamily="18" charset="0"/>
            </a:endParaRPr>
          </a:p>
          <a:p>
            <a:pPr marL="342900" lvl="0" indent="-342900">
              <a:lnSpc>
                <a:spcPct val="115000"/>
              </a:lnSpc>
              <a:buFont typeface="+mj-lt"/>
              <a:buAutoNum type="arabicPeriod"/>
            </a:pPr>
            <a:r>
              <a:rPr lang="en-GB" sz="1600" b="1" kern="100">
                <a:effectLst/>
                <a:ea typeface="Aptos" panose="020B0004020202020204" pitchFamily="34" charset="0"/>
                <a:cs typeface="Times New Roman" panose="02020603050405020304" pitchFamily="18" charset="0"/>
              </a:rPr>
              <a:t>Local</a:t>
            </a:r>
            <a:r>
              <a:rPr lang="en-GB" sz="1600" b="1" kern="100">
                <a:ea typeface="Aptos" panose="020B0004020202020204" pitchFamily="34" charset="0"/>
                <a:cs typeface="Times New Roman" panose="02020603050405020304" pitchFamily="18" charset="0"/>
              </a:rPr>
              <a:t>. </a:t>
            </a:r>
            <a:r>
              <a:rPr lang="en-GB" sz="1600" kern="100">
                <a:effectLst/>
                <a:ea typeface="Aptos" panose="020B0004020202020204" pitchFamily="34" charset="0"/>
                <a:cs typeface="Times New Roman" panose="02020603050405020304" pitchFamily="18" charset="0"/>
              </a:rPr>
              <a:t>Children and young people with SEND should be able to learn at a school or college close to their home, alongside their peers, rather than travelling long distances from their family and community.  Special schools should continue to play a vital role supporting those with the most complex needs. </a:t>
            </a:r>
          </a:p>
          <a:p>
            <a:pPr marL="342900" lvl="0" indent="-342900">
              <a:lnSpc>
                <a:spcPct val="115000"/>
              </a:lnSpc>
              <a:buFont typeface="+mj-lt"/>
              <a:buAutoNum type="arabicPeriod"/>
            </a:pPr>
            <a:endParaRPr lang="en-GB" sz="1600" b="1" kern="100">
              <a:effectLst/>
              <a:ea typeface="Aptos" panose="020B0004020202020204" pitchFamily="34" charset="0"/>
              <a:cs typeface="Times New Roman" panose="02020603050405020304" pitchFamily="18" charset="0"/>
            </a:endParaRPr>
          </a:p>
          <a:p>
            <a:pPr marL="342900" lvl="0" indent="-342900">
              <a:lnSpc>
                <a:spcPct val="115000"/>
              </a:lnSpc>
              <a:buFont typeface="+mj-lt"/>
              <a:buAutoNum type="arabicPeriod"/>
            </a:pPr>
            <a:r>
              <a:rPr lang="en-GB" sz="1600" b="1" kern="100">
                <a:effectLst/>
                <a:ea typeface="Aptos" panose="020B0004020202020204" pitchFamily="34" charset="0"/>
                <a:cs typeface="Times New Roman" panose="02020603050405020304" pitchFamily="18" charset="0"/>
              </a:rPr>
              <a:t>Fair</a:t>
            </a:r>
            <a:r>
              <a:rPr lang="en-GB" sz="1600" b="1" kern="100">
                <a:ea typeface="Aptos" panose="020B0004020202020204" pitchFamily="34" charset="0"/>
                <a:cs typeface="Times New Roman" panose="02020603050405020304" pitchFamily="18" charset="0"/>
              </a:rPr>
              <a:t>. </a:t>
            </a:r>
            <a:r>
              <a:rPr lang="en-GB" sz="1600" kern="100">
                <a:effectLst/>
                <a:ea typeface="Aptos" panose="020B0004020202020204" pitchFamily="34" charset="0"/>
                <a:cs typeface="Times New Roman" panose="02020603050405020304" pitchFamily="18" charset="0"/>
              </a:rPr>
              <a:t>Every school education setting should be resourced and able to meet common and predictable needs, including as they change over time, without parents having to fight to get support for their children. Where specialist provision is needed for children and young people in mainstream, special or alternative provision, we will ensure it is there, with clear legal requirements and safeguards for children and parents. </a:t>
            </a:r>
          </a:p>
          <a:p>
            <a:pPr marL="342900" lvl="0" indent="-342900">
              <a:lnSpc>
                <a:spcPct val="115000"/>
              </a:lnSpc>
              <a:buFont typeface="+mj-lt"/>
              <a:buAutoNum type="arabicPeriod"/>
            </a:pPr>
            <a:endParaRPr lang="en-GB" sz="1600" kern="100">
              <a:effectLst/>
              <a:ea typeface="Aptos" panose="020B0004020202020204" pitchFamily="34" charset="0"/>
              <a:cs typeface="Times New Roman" panose="02020603050405020304" pitchFamily="18" charset="0"/>
            </a:endParaRPr>
          </a:p>
          <a:p>
            <a:pPr marL="342900" lvl="0" indent="-342900">
              <a:lnSpc>
                <a:spcPct val="115000"/>
              </a:lnSpc>
              <a:buFont typeface="+mj-lt"/>
              <a:buAutoNum type="arabicPeriod"/>
            </a:pPr>
            <a:r>
              <a:rPr lang="en-GB" sz="1600" b="1" kern="100">
                <a:effectLst/>
                <a:ea typeface="Aptos" panose="020B0004020202020204" pitchFamily="34" charset="0"/>
                <a:cs typeface="Times New Roman" panose="02020603050405020304" pitchFamily="18" charset="0"/>
              </a:rPr>
              <a:t>Effective</a:t>
            </a:r>
            <a:r>
              <a:rPr lang="en-GB" sz="1600" b="1" kern="100">
                <a:ea typeface="Aptos" panose="020B0004020202020204" pitchFamily="34" charset="0"/>
                <a:cs typeface="Times New Roman" panose="02020603050405020304" pitchFamily="18" charset="0"/>
              </a:rPr>
              <a:t>. </a:t>
            </a:r>
            <a:r>
              <a:rPr lang="en-GB" sz="1600" kern="100">
                <a:effectLst/>
                <a:ea typeface="Aptos" panose="020B0004020202020204" pitchFamily="34" charset="0"/>
                <a:cs typeface="Times New Roman" panose="02020603050405020304" pitchFamily="18" charset="0"/>
              </a:rPr>
              <a:t>Reforms should be grounded in evidence, ensuring all education settings know where to go to find effective practice that has excellent long-term outcomes for children and young people.  </a:t>
            </a:r>
          </a:p>
          <a:p>
            <a:pPr marL="342900" lvl="0" indent="-342900">
              <a:lnSpc>
                <a:spcPct val="115000"/>
              </a:lnSpc>
              <a:buFont typeface="+mj-lt"/>
              <a:buAutoNum type="arabicPeriod"/>
            </a:pPr>
            <a:endParaRPr lang="en-GB" sz="1600" kern="100">
              <a:effectLst/>
              <a:ea typeface="Aptos" panose="020B0004020202020204" pitchFamily="34" charset="0"/>
              <a:cs typeface="Times New Roman" panose="02020603050405020304" pitchFamily="18" charset="0"/>
            </a:endParaRPr>
          </a:p>
          <a:p>
            <a:pPr marL="342900" lvl="0" indent="-342900">
              <a:lnSpc>
                <a:spcPct val="115000"/>
              </a:lnSpc>
              <a:buFont typeface="+mj-lt"/>
              <a:buAutoNum type="arabicPeriod"/>
            </a:pPr>
            <a:r>
              <a:rPr lang="en-GB" sz="1600" b="1" kern="100">
                <a:effectLst/>
                <a:ea typeface="Aptos" panose="020B0004020202020204" pitchFamily="34" charset="0"/>
                <a:cs typeface="Times New Roman" panose="02020603050405020304" pitchFamily="18" charset="0"/>
              </a:rPr>
              <a:t>Shared</a:t>
            </a:r>
            <a:r>
              <a:rPr lang="en-GB" sz="1600" b="1" kern="100">
                <a:ea typeface="Aptos" panose="020B0004020202020204" pitchFamily="34" charset="0"/>
                <a:cs typeface="Times New Roman" panose="02020603050405020304" pitchFamily="18" charset="0"/>
              </a:rPr>
              <a:t>. </a:t>
            </a:r>
            <a:r>
              <a:rPr lang="en-GB" sz="1600" kern="100">
                <a:effectLst/>
                <a:ea typeface="Aptos" panose="020B0004020202020204" pitchFamily="34" charset="0"/>
                <a:cs typeface="Times New Roman" panose="02020603050405020304" pitchFamily="18" charset="0"/>
              </a:rPr>
              <a:t>Education, health and care services should work in partnership with local government, families, teachers, experts and representative bodies to deliver better experiences and outcomes for all our children and young people.  </a:t>
            </a:r>
          </a:p>
        </p:txBody>
      </p:sp>
    </p:spTree>
    <p:extLst>
      <p:ext uri="{BB962C8B-B14F-4D97-AF65-F5344CB8AC3E}">
        <p14:creationId xmlns:p14="http://schemas.microsoft.com/office/powerpoint/2010/main" val="26497912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A50E4B-4A7C-6F97-81CE-C26CDE0DFA69}"/>
            </a:ext>
          </a:extLst>
        </p:cNvPr>
        <p:cNvGrpSpPr/>
        <p:nvPr/>
      </p:nvGrpSpPr>
      <p:grpSpPr>
        <a:xfrm>
          <a:off x="0" y="0"/>
          <a:ext cx="0" cy="0"/>
          <a:chOff x="0" y="0"/>
          <a:chExt cx="0" cy="0"/>
        </a:xfrm>
      </p:grpSpPr>
      <p:sp>
        <p:nvSpPr>
          <p:cNvPr id="17" name="Title 16">
            <a:extLst>
              <a:ext uri="{FF2B5EF4-FFF2-40B4-BE49-F238E27FC236}">
                <a16:creationId xmlns:a16="http://schemas.microsoft.com/office/drawing/2014/main" id="{E20D3595-124E-764C-F318-1DF9DB6A7FD0}"/>
              </a:ext>
            </a:extLst>
          </p:cNvPr>
          <p:cNvSpPr txBox="1">
            <a:spLocks noGrp="1"/>
          </p:cNvSpPr>
          <p:nvPr>
            <p:ph type="title" idx="4294967295"/>
          </p:nvPr>
        </p:nvSpPr>
        <p:spPr>
          <a:xfrm>
            <a:off x="371699" y="356640"/>
            <a:ext cx="11448601" cy="64633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600" b="1" i="0" u="none" strike="noStrike" kern="1200" cap="none" spc="0" normalizeH="0" baseline="0" noProof="0">
                <a:ln>
                  <a:noFill/>
                </a:ln>
                <a:solidFill>
                  <a:srgbClr val="003764"/>
                </a:solidFill>
                <a:effectLst/>
                <a:uLnTx/>
                <a:uFillTx/>
                <a:latin typeface="+mn-lt"/>
                <a:ea typeface="+mn-ea"/>
                <a:cs typeface="+mn-cs"/>
              </a:rPr>
              <a:t>How you can get involved</a:t>
            </a:r>
            <a:endParaRPr kumimoji="0" lang="en-GB" sz="3600" b="0" i="0" u="none" strike="noStrike" kern="1200" cap="none" spc="0" normalizeH="0" baseline="0" noProof="0">
              <a:ln>
                <a:noFill/>
              </a:ln>
              <a:solidFill>
                <a:srgbClr val="003764"/>
              </a:solidFill>
              <a:effectLst/>
              <a:uLnTx/>
              <a:uFillTx/>
              <a:latin typeface="+mn-lt"/>
              <a:ea typeface="+mn-ea"/>
              <a:cs typeface="+mn-cs"/>
            </a:endParaRPr>
          </a:p>
        </p:txBody>
      </p:sp>
      <p:sp>
        <p:nvSpPr>
          <p:cNvPr id="18" name="Content Placeholder 17">
            <a:extLst>
              <a:ext uri="{FF2B5EF4-FFF2-40B4-BE49-F238E27FC236}">
                <a16:creationId xmlns:a16="http://schemas.microsoft.com/office/drawing/2014/main" id="{3DB5525D-42C1-563E-2BB5-7BBB11AFE652}"/>
              </a:ext>
            </a:extLst>
          </p:cNvPr>
          <p:cNvSpPr>
            <a:spLocks noGrp="1"/>
          </p:cNvSpPr>
          <p:nvPr>
            <p:ph idx="1"/>
          </p:nvPr>
        </p:nvSpPr>
        <p:spPr>
          <a:xfrm>
            <a:off x="469218" y="1328778"/>
            <a:ext cx="11253561" cy="5172582"/>
          </a:xfrm>
        </p:spPr>
        <p:txBody>
          <a:bodyPr vert="horz" lIns="0" tIns="0" rIns="0" bIns="0" rtlCol="0" anchor="t">
            <a:noAutofit/>
          </a:bodyPr>
          <a:lstStyle/>
          <a:p>
            <a:pPr>
              <a:lnSpc>
                <a:spcPct val="120000"/>
              </a:lnSpc>
              <a:spcAft>
                <a:spcPts val="0"/>
              </a:spcAft>
              <a:buClr>
                <a:schemeClr val="tx1"/>
              </a:buClr>
            </a:pPr>
            <a:r>
              <a:rPr lang="en-GB" b="1">
                <a:latin typeface="Arial"/>
                <a:cs typeface="Arial"/>
              </a:rPr>
              <a:t>Join one of our online events</a:t>
            </a:r>
          </a:p>
          <a:p>
            <a:pPr>
              <a:lnSpc>
                <a:spcPct val="120000"/>
              </a:lnSpc>
              <a:spcAft>
                <a:spcPts val="0"/>
              </a:spcAft>
              <a:buClr>
                <a:schemeClr val="tx1"/>
              </a:buClr>
            </a:pPr>
            <a:endParaRPr lang="en-GB" b="1">
              <a:latin typeface="Arial"/>
              <a:cs typeface="Arial"/>
              <a:hlinkClick r:id="rId3"/>
            </a:endParaRPr>
          </a:p>
          <a:p>
            <a:pPr>
              <a:lnSpc>
                <a:spcPct val="120000"/>
              </a:lnSpc>
              <a:spcAft>
                <a:spcPts val="0"/>
              </a:spcAft>
            </a:pPr>
            <a:r>
              <a:rPr lang="en-GB"/>
              <a:t>We are hosting five online events with SEND experts, each focusing on one of our guiding principles of reform. You will have the opportunity to ask questions at these events. </a:t>
            </a:r>
          </a:p>
          <a:p>
            <a:pPr>
              <a:lnSpc>
                <a:spcPct val="120000"/>
              </a:lnSpc>
              <a:spcAft>
                <a:spcPts val="0"/>
              </a:spcAft>
            </a:pPr>
            <a:endParaRPr lang="en-GB"/>
          </a:p>
          <a:p>
            <a:pPr>
              <a:lnSpc>
                <a:spcPct val="120000"/>
              </a:lnSpc>
              <a:spcAft>
                <a:spcPts val="0"/>
              </a:spcAft>
            </a:pPr>
            <a:r>
              <a:rPr lang="en-GB">
                <a:latin typeface="Arial"/>
                <a:cs typeface="Arial"/>
                <a:hlinkClick r:id="rId4"/>
              </a:rPr>
              <a:t>You can find out more and register here </a:t>
            </a:r>
            <a:endParaRPr lang="en-GB">
              <a:latin typeface="Arial"/>
              <a:cs typeface="Arial"/>
            </a:endParaRPr>
          </a:p>
          <a:p>
            <a:pPr>
              <a:lnSpc>
                <a:spcPct val="120000"/>
              </a:lnSpc>
              <a:spcAft>
                <a:spcPts val="0"/>
              </a:spcAft>
              <a:buClr>
                <a:schemeClr val="tx1"/>
              </a:buClr>
            </a:pPr>
            <a:endParaRPr lang="en-GB">
              <a:latin typeface="Arial"/>
              <a:cs typeface="Arial"/>
            </a:endParaRPr>
          </a:p>
          <a:p>
            <a:pPr>
              <a:lnSpc>
                <a:spcPct val="120000"/>
              </a:lnSpc>
              <a:spcAft>
                <a:spcPts val="0"/>
              </a:spcAft>
              <a:buClr>
                <a:schemeClr val="tx1"/>
              </a:buClr>
            </a:pPr>
            <a:r>
              <a:rPr lang="en-GB" b="1">
                <a:latin typeface="Arial"/>
                <a:cs typeface="Arial"/>
              </a:rPr>
              <a:t>Share your views with us online</a:t>
            </a:r>
          </a:p>
          <a:p>
            <a:pPr>
              <a:lnSpc>
                <a:spcPct val="120000"/>
              </a:lnSpc>
              <a:spcAft>
                <a:spcPts val="0"/>
              </a:spcAft>
              <a:buClr>
                <a:schemeClr val="tx1"/>
              </a:buClr>
            </a:pPr>
            <a:endParaRPr lang="en-GB">
              <a:latin typeface="Arial"/>
              <a:cs typeface="Arial"/>
            </a:endParaRPr>
          </a:p>
          <a:p>
            <a:pPr marL="5" lvl="2" indent="0">
              <a:lnSpc>
                <a:spcPct val="120000"/>
              </a:lnSpc>
              <a:spcAft>
                <a:spcPts val="0"/>
              </a:spcAft>
              <a:buClr>
                <a:schemeClr val="tx1"/>
              </a:buClr>
              <a:buNone/>
            </a:pPr>
            <a:r>
              <a:rPr lang="en-GB">
                <a:latin typeface="Arial"/>
                <a:cs typeface="Arial"/>
              </a:rPr>
              <a:t>We’re encouraging as many people as possible to share their views online. You can share your views online here: </a:t>
            </a:r>
            <a:r>
              <a:rPr lang="en-GB">
                <a:hlinkClick r:id="rId5"/>
              </a:rPr>
              <a:t>www.gov.uk/dfe/SEND-conversation</a:t>
            </a:r>
            <a:r>
              <a:rPr lang="en-GB"/>
              <a:t> </a:t>
            </a:r>
          </a:p>
          <a:p>
            <a:pPr marL="5" lvl="2" indent="0">
              <a:lnSpc>
                <a:spcPct val="120000"/>
              </a:lnSpc>
              <a:spcAft>
                <a:spcPts val="0"/>
              </a:spcAft>
              <a:buClr>
                <a:schemeClr val="tx1"/>
              </a:buClr>
              <a:buNone/>
            </a:pPr>
            <a:endParaRPr lang="en-GB">
              <a:latin typeface="Arial"/>
              <a:cs typeface="Arial"/>
            </a:endParaRPr>
          </a:p>
          <a:p>
            <a:pPr marL="5" lvl="2" indent="0">
              <a:lnSpc>
                <a:spcPct val="120000"/>
              </a:lnSpc>
              <a:spcAft>
                <a:spcPts val="0"/>
              </a:spcAft>
              <a:buClr>
                <a:schemeClr val="tx1"/>
              </a:buClr>
              <a:buNone/>
            </a:pPr>
            <a:r>
              <a:rPr lang="en-GB">
                <a:latin typeface="Arial"/>
                <a:cs typeface="Arial"/>
              </a:rPr>
              <a:t>We would be grateful for support to share these opportunities on your channels. </a:t>
            </a:r>
          </a:p>
          <a:p>
            <a:pPr marL="5" lvl="2" indent="0">
              <a:lnSpc>
                <a:spcPct val="120000"/>
              </a:lnSpc>
              <a:spcAft>
                <a:spcPts val="0"/>
              </a:spcAft>
              <a:buClr>
                <a:schemeClr val="tx1"/>
              </a:buClr>
              <a:buNone/>
            </a:pPr>
            <a:endParaRPr lang="en-GB">
              <a:latin typeface="Arial"/>
              <a:cs typeface="Arial"/>
            </a:endParaRPr>
          </a:p>
          <a:p>
            <a:pPr marL="5" lvl="2" indent="0">
              <a:lnSpc>
                <a:spcPct val="120000"/>
              </a:lnSpc>
              <a:spcAft>
                <a:spcPts val="0"/>
              </a:spcAft>
              <a:buClr>
                <a:schemeClr val="tx1"/>
              </a:buClr>
              <a:buNone/>
            </a:pPr>
            <a:r>
              <a:rPr lang="en-GB">
                <a:latin typeface="Arial"/>
                <a:cs typeface="Arial"/>
                <a:hlinkClick r:id="rId6" action="ppaction://hlinksldjump"/>
              </a:rPr>
              <a:t>Resources to support you to share these events with your audiences are available in this toolkit. </a:t>
            </a:r>
            <a:endParaRPr lang="en-GB">
              <a:latin typeface="Arial"/>
              <a:cs typeface="Arial"/>
            </a:endParaRPr>
          </a:p>
          <a:p>
            <a:pPr marL="5" lvl="2" indent="0">
              <a:lnSpc>
                <a:spcPct val="120000"/>
              </a:lnSpc>
              <a:spcAft>
                <a:spcPts val="0"/>
              </a:spcAft>
              <a:buClr>
                <a:schemeClr val="tx1"/>
              </a:buClr>
              <a:buNone/>
            </a:pPr>
            <a:endParaRPr lang="en-GB">
              <a:latin typeface="Arial"/>
              <a:cs typeface="Arial"/>
            </a:endParaRPr>
          </a:p>
          <a:p>
            <a:pPr marL="5" lvl="2" indent="0">
              <a:lnSpc>
                <a:spcPct val="120000"/>
              </a:lnSpc>
              <a:spcAft>
                <a:spcPts val="0"/>
              </a:spcAft>
              <a:buClr>
                <a:schemeClr val="tx1"/>
              </a:buClr>
              <a:buNone/>
            </a:pPr>
            <a:endParaRPr lang="en-GB">
              <a:latin typeface="Arial"/>
              <a:cs typeface="Arial"/>
            </a:endParaRPr>
          </a:p>
        </p:txBody>
      </p:sp>
    </p:spTree>
    <p:extLst>
      <p:ext uri="{BB962C8B-B14F-4D97-AF65-F5344CB8AC3E}">
        <p14:creationId xmlns:p14="http://schemas.microsoft.com/office/powerpoint/2010/main" val="3742655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C2E5F2"/>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7212E8B-4DAC-4E04-9A1A-8FCF48BEC86C}"/>
              </a:ext>
            </a:extLst>
          </p:cNvPr>
          <p:cNvSpPr>
            <a:spLocks noGrp="1"/>
          </p:cNvSpPr>
          <p:nvPr>
            <p:ph type="title"/>
          </p:nvPr>
        </p:nvSpPr>
        <p:spPr>
          <a:xfrm>
            <a:off x="766035" y="434974"/>
            <a:ext cx="11121166" cy="512514"/>
          </a:xfrm>
        </p:spPr>
        <p:txBody>
          <a:bodyPr/>
          <a:lstStyle/>
          <a:p>
            <a:pPr>
              <a:lnSpc>
                <a:spcPct val="110000"/>
              </a:lnSpc>
            </a:pPr>
            <a:r>
              <a:rPr lang="en-GB" sz="3600">
                <a:solidFill>
                  <a:schemeClr val="tx1"/>
                </a:solidFill>
                <a:latin typeface="+mj-lt"/>
              </a:rPr>
              <a:t>Ways to share more about the national conversation on SEND reform</a:t>
            </a:r>
          </a:p>
        </p:txBody>
      </p:sp>
      <p:sp>
        <p:nvSpPr>
          <p:cNvPr id="2" name="Content Placeholder 1">
            <a:extLst>
              <a:ext uri="{FF2B5EF4-FFF2-40B4-BE49-F238E27FC236}">
                <a16:creationId xmlns:a16="http://schemas.microsoft.com/office/drawing/2014/main" id="{78EF5133-6976-4FEE-A07A-4BCC8EC486EF}"/>
              </a:ext>
            </a:extLst>
          </p:cNvPr>
          <p:cNvSpPr>
            <a:spLocks noGrp="1"/>
          </p:cNvSpPr>
          <p:nvPr>
            <p:ph idx="1"/>
          </p:nvPr>
        </p:nvSpPr>
        <p:spPr>
          <a:xfrm>
            <a:off x="766035" y="1889051"/>
            <a:ext cx="10782498" cy="4176644"/>
          </a:xfrm>
        </p:spPr>
        <p:txBody>
          <a:bodyPr/>
          <a:lstStyle/>
          <a:p>
            <a:pPr>
              <a:lnSpc>
                <a:spcPct val="110000"/>
              </a:lnSpc>
              <a:spcAft>
                <a:spcPts val="0"/>
              </a:spcAft>
            </a:pPr>
            <a:r>
              <a:rPr lang="en-GB" sz="1700" b="1">
                <a:latin typeface="+mj-lt"/>
                <a:ea typeface="Source Sans Pro" panose="020B0503030403020204" pitchFamily="34" charset="0"/>
              </a:rPr>
              <a:t>Share DfE content on social media </a:t>
            </a:r>
          </a:p>
          <a:p>
            <a:pPr>
              <a:lnSpc>
                <a:spcPct val="110000"/>
              </a:lnSpc>
              <a:spcAft>
                <a:spcPts val="0"/>
              </a:spcAft>
            </a:pPr>
            <a:endParaRPr lang="en-GB" sz="1700" b="1">
              <a:latin typeface="+mj-lt"/>
              <a:ea typeface="Source Sans Pro" panose="020B0503030403020204" pitchFamily="34" charset="0"/>
            </a:endParaRPr>
          </a:p>
          <a:p>
            <a:pPr marL="285750" indent="-285750">
              <a:lnSpc>
                <a:spcPct val="110000"/>
              </a:lnSpc>
              <a:spcAft>
                <a:spcPts val="0"/>
              </a:spcAft>
              <a:buFont typeface="Arial" panose="020B0604020202020204" pitchFamily="34" charset="0"/>
              <a:buChar char="•"/>
            </a:pPr>
            <a:r>
              <a:rPr lang="en-GB" sz="1700">
                <a:latin typeface="+mj-lt"/>
                <a:ea typeface="Source Sans Pro" panose="020B0503030403020204" pitchFamily="34" charset="0"/>
                <a:hlinkClick r:id="rId2">
                  <a:extLst>
                    <a:ext uri="{A12FA001-AC4F-418D-AE19-62706E023703}">
                      <ahyp:hlinkClr xmlns:ahyp="http://schemas.microsoft.com/office/drawing/2018/hyperlinkcolor" val="tx"/>
                    </a:ext>
                  </a:extLst>
                </a:hlinkClick>
              </a:rPr>
              <a:t>DfE X</a:t>
            </a:r>
            <a:r>
              <a:rPr lang="en-GB" sz="1700">
                <a:latin typeface="+mj-lt"/>
                <a:ea typeface="Source Sans Pro" panose="020B0503030403020204" pitchFamily="34" charset="0"/>
              </a:rPr>
              <a:t> </a:t>
            </a:r>
          </a:p>
          <a:p>
            <a:pPr marL="285750" indent="-285750">
              <a:lnSpc>
                <a:spcPct val="110000"/>
              </a:lnSpc>
              <a:spcAft>
                <a:spcPts val="0"/>
              </a:spcAft>
              <a:buFont typeface="Arial" panose="020B0604020202020204" pitchFamily="34" charset="0"/>
              <a:buChar char="•"/>
            </a:pPr>
            <a:r>
              <a:rPr lang="en-GB" sz="1700">
                <a:latin typeface="+mj-lt"/>
                <a:ea typeface="Source Sans Pro" panose="020B0503030403020204" pitchFamily="34" charset="0"/>
                <a:hlinkClick r:id="rId3">
                  <a:extLst>
                    <a:ext uri="{A12FA001-AC4F-418D-AE19-62706E023703}">
                      <ahyp:hlinkClr xmlns:ahyp="http://schemas.microsoft.com/office/drawing/2018/hyperlinkcolor" val="tx"/>
                    </a:ext>
                  </a:extLst>
                </a:hlinkClick>
              </a:rPr>
              <a:t>DfE LinkedIn</a:t>
            </a:r>
            <a:r>
              <a:rPr lang="en-GB" sz="1700">
                <a:latin typeface="+mj-lt"/>
                <a:ea typeface="Source Sans Pro" panose="020B0503030403020204" pitchFamily="34" charset="0"/>
              </a:rPr>
              <a:t> </a:t>
            </a:r>
          </a:p>
          <a:p>
            <a:pPr marL="285750" indent="-285750">
              <a:lnSpc>
                <a:spcPct val="110000"/>
              </a:lnSpc>
              <a:spcAft>
                <a:spcPts val="0"/>
              </a:spcAft>
              <a:buFont typeface="Arial" panose="020B0604020202020204" pitchFamily="34" charset="0"/>
              <a:buChar char="•"/>
            </a:pPr>
            <a:r>
              <a:rPr lang="en-GB" sz="1700">
                <a:latin typeface="+mj-lt"/>
                <a:ea typeface="Source Sans Pro" panose="020B0503030403020204" pitchFamily="34" charset="0"/>
                <a:hlinkClick r:id="rId4">
                  <a:extLst>
                    <a:ext uri="{A12FA001-AC4F-418D-AE19-62706E023703}">
                      <ahyp:hlinkClr xmlns:ahyp="http://schemas.microsoft.com/office/drawing/2018/hyperlinkcolor" val="tx"/>
                    </a:ext>
                  </a:extLst>
                </a:hlinkClick>
              </a:rPr>
              <a:t>DfE Facebook</a:t>
            </a:r>
            <a:r>
              <a:rPr lang="en-GB" sz="1700">
                <a:latin typeface="+mj-lt"/>
                <a:ea typeface="Source Sans Pro" panose="020B0503030403020204" pitchFamily="34" charset="0"/>
              </a:rPr>
              <a:t> </a:t>
            </a:r>
          </a:p>
          <a:p>
            <a:pPr marL="285750" indent="-285750">
              <a:lnSpc>
                <a:spcPct val="110000"/>
              </a:lnSpc>
              <a:spcAft>
                <a:spcPts val="0"/>
              </a:spcAft>
              <a:buFont typeface="Arial" panose="020B0604020202020204" pitchFamily="34" charset="0"/>
              <a:buChar char="•"/>
            </a:pPr>
            <a:r>
              <a:rPr lang="en-GB" sz="1700" u="sng">
                <a:latin typeface="+mj-lt"/>
                <a:ea typeface="Source Sans Pro" panose="020B0503030403020204" pitchFamily="34" charset="0"/>
              </a:rPr>
              <a:t>DfE Instagram </a:t>
            </a:r>
          </a:p>
          <a:p>
            <a:pPr>
              <a:lnSpc>
                <a:spcPct val="110000"/>
              </a:lnSpc>
              <a:spcAft>
                <a:spcPts val="0"/>
              </a:spcAft>
            </a:pPr>
            <a:endParaRPr lang="en-GB" sz="1700">
              <a:latin typeface="+mj-lt"/>
              <a:ea typeface="Source Sans Pro" panose="020B0503030403020204" pitchFamily="34" charset="0"/>
            </a:endParaRPr>
          </a:p>
          <a:p>
            <a:pPr>
              <a:lnSpc>
                <a:spcPct val="110000"/>
              </a:lnSpc>
              <a:spcAft>
                <a:spcPts val="0"/>
              </a:spcAft>
            </a:pPr>
            <a:r>
              <a:rPr lang="en-GB" sz="1700" b="1">
                <a:latin typeface="+mj-lt"/>
                <a:ea typeface="Source Sans Pro" panose="020B0503030403020204" pitchFamily="34" charset="0"/>
              </a:rPr>
              <a:t>Create your own social media content </a:t>
            </a:r>
          </a:p>
          <a:p>
            <a:pPr>
              <a:lnSpc>
                <a:spcPct val="110000"/>
              </a:lnSpc>
              <a:spcAft>
                <a:spcPts val="0"/>
              </a:spcAft>
            </a:pPr>
            <a:endParaRPr lang="en-GB" sz="1700" b="1">
              <a:latin typeface="+mj-lt"/>
              <a:ea typeface="Source Sans Pro" panose="020B0503030403020204" pitchFamily="34" charset="0"/>
              <a:hlinkClick r:id="rId5" action="ppaction://hlinksldjump">
                <a:extLst>
                  <a:ext uri="{A12FA001-AC4F-418D-AE19-62706E023703}">
                    <ahyp:hlinkClr xmlns:ahyp="http://schemas.microsoft.com/office/drawing/2018/hyperlinkcolor" val="tx"/>
                  </a:ext>
                </a:extLst>
              </a:hlinkClick>
            </a:endParaRPr>
          </a:p>
          <a:p>
            <a:pPr>
              <a:lnSpc>
                <a:spcPct val="110000"/>
              </a:lnSpc>
              <a:spcAft>
                <a:spcPts val="0"/>
              </a:spcAft>
            </a:pPr>
            <a:r>
              <a:rPr lang="en-GB" sz="1700">
                <a:latin typeface="+mj-lt"/>
                <a:ea typeface="Source Sans Pro" panose="020B0503030403020204" pitchFamily="34" charset="0"/>
                <a:hlinkClick r:id="rId6" action="ppaction://hlinksldjump">
                  <a:extLst>
                    <a:ext uri="{A12FA001-AC4F-418D-AE19-62706E023703}">
                      <ahyp:hlinkClr xmlns:ahyp="http://schemas.microsoft.com/office/drawing/2018/hyperlinkcolor" val="tx"/>
                    </a:ext>
                  </a:extLst>
                </a:hlinkClick>
              </a:rPr>
              <a:t>Social media </a:t>
            </a:r>
            <a:r>
              <a:rPr lang="en-GB" sz="1700" u="sng">
                <a:latin typeface="+mj-lt"/>
                <a:ea typeface="Source Sans Pro" panose="020B0503030403020204" pitchFamily="34" charset="0"/>
                <a:hlinkClick r:id="rId6" action="ppaction://hlinksldjump">
                  <a:extLst>
                    <a:ext uri="{A12FA001-AC4F-418D-AE19-62706E023703}">
                      <ahyp:hlinkClr xmlns:ahyp="http://schemas.microsoft.com/office/drawing/2018/hyperlinkcolor" val="tx"/>
                    </a:ext>
                  </a:extLst>
                </a:hlinkClick>
              </a:rPr>
              <a:t>templates are here. </a:t>
            </a:r>
            <a:endParaRPr lang="en-GB" sz="1700" u="sng">
              <a:latin typeface="+mj-lt"/>
              <a:ea typeface="Source Sans Pro" panose="020B0503030403020204" pitchFamily="34" charset="0"/>
            </a:endParaRPr>
          </a:p>
          <a:p>
            <a:pPr>
              <a:lnSpc>
                <a:spcPct val="110000"/>
              </a:lnSpc>
              <a:spcAft>
                <a:spcPts val="0"/>
              </a:spcAft>
            </a:pPr>
            <a:endParaRPr lang="en-GB" sz="1700">
              <a:latin typeface="+mj-lt"/>
              <a:ea typeface="Source Sans Pro" panose="020B0503030403020204" pitchFamily="34" charset="0"/>
            </a:endParaRPr>
          </a:p>
          <a:p>
            <a:pPr>
              <a:lnSpc>
                <a:spcPct val="110000"/>
              </a:lnSpc>
              <a:spcAft>
                <a:spcPts val="0"/>
              </a:spcAft>
            </a:pPr>
            <a:r>
              <a:rPr lang="en-GB" sz="1700">
                <a:latin typeface="+mj-lt"/>
                <a:ea typeface="Source Sans Pro" panose="020B0503030403020204" pitchFamily="34" charset="0"/>
              </a:rPr>
              <a:t>You can submit views online here: </a:t>
            </a:r>
            <a:r>
              <a:rPr lang="en-GB" sz="1700">
                <a:hlinkClick r:id="rId7">
                  <a:extLst>
                    <a:ext uri="{A12FA001-AC4F-418D-AE19-62706E023703}">
                      <ahyp:hlinkClr xmlns:ahyp="http://schemas.microsoft.com/office/drawing/2018/hyperlinkcolor" val="tx"/>
                    </a:ext>
                  </a:extLst>
                </a:hlinkClick>
              </a:rPr>
              <a:t>www.gov.uk/dfe/SEND-conversation</a:t>
            </a:r>
            <a:r>
              <a:rPr lang="en-GB" sz="1700"/>
              <a:t> </a:t>
            </a:r>
            <a:endParaRPr lang="en-GB" sz="1700" b="1">
              <a:latin typeface="+mj-lt"/>
              <a:ea typeface="Source Sans Pro" panose="020B0503030403020204" pitchFamily="34" charset="0"/>
            </a:endParaRPr>
          </a:p>
          <a:p>
            <a:pPr>
              <a:lnSpc>
                <a:spcPct val="110000"/>
              </a:lnSpc>
              <a:spcAft>
                <a:spcPts val="0"/>
              </a:spcAft>
            </a:pPr>
            <a:endParaRPr lang="en-GB" sz="1700" b="1">
              <a:latin typeface="+mj-lt"/>
              <a:ea typeface="Source Sans Pro" panose="020B0503030403020204" pitchFamily="34" charset="0"/>
            </a:endParaRPr>
          </a:p>
          <a:p>
            <a:pPr>
              <a:lnSpc>
                <a:spcPct val="110000"/>
              </a:lnSpc>
              <a:spcAft>
                <a:spcPts val="0"/>
              </a:spcAft>
            </a:pPr>
            <a:r>
              <a:rPr lang="en-GB" sz="1700" b="1">
                <a:latin typeface="+mj-lt"/>
                <a:ea typeface="Source Sans Pro" panose="020B0503030403020204" pitchFamily="34" charset="0"/>
              </a:rPr>
              <a:t>Add an update to member emails or newsletters </a:t>
            </a:r>
            <a:r>
              <a:rPr lang="en-GB" sz="1700">
                <a:latin typeface="+mj-lt"/>
                <a:ea typeface="Source Sans Pro" panose="020B0503030403020204" pitchFamily="34" charset="0"/>
              </a:rPr>
              <a:t>– suggested </a:t>
            </a:r>
            <a:r>
              <a:rPr lang="en-GB" sz="1700" u="sng">
                <a:latin typeface="+mj-lt"/>
                <a:ea typeface="Source Sans Pro" panose="020B0503030403020204" pitchFamily="34" charset="0"/>
                <a:hlinkClick r:id="rId8" action="ppaction://hlinksldjump">
                  <a:extLst>
                    <a:ext uri="{A12FA001-AC4F-418D-AE19-62706E023703}">
                      <ahyp:hlinkClr xmlns:ahyp="http://schemas.microsoft.com/office/drawing/2018/hyperlinkcolor" val="tx"/>
                    </a:ext>
                  </a:extLst>
                </a:hlinkClick>
              </a:rPr>
              <a:t>newsletter content is here</a:t>
            </a:r>
            <a:r>
              <a:rPr lang="en-GB" sz="1700">
                <a:latin typeface="+mj-lt"/>
                <a:ea typeface="Source Sans Pro" panose="020B0503030403020204" pitchFamily="34" charset="0"/>
                <a:hlinkClick r:id="rId8" action="ppaction://hlinksldjump">
                  <a:extLst>
                    <a:ext uri="{A12FA001-AC4F-418D-AE19-62706E023703}">
                      <ahyp:hlinkClr xmlns:ahyp="http://schemas.microsoft.com/office/drawing/2018/hyperlinkcolor" val="tx"/>
                    </a:ext>
                  </a:extLst>
                </a:hlinkClick>
              </a:rPr>
              <a:t>. </a:t>
            </a:r>
            <a:endParaRPr lang="en-GB" sz="1700">
              <a:latin typeface="+mj-lt"/>
              <a:ea typeface="Source Sans Pro" panose="020B0503030403020204" pitchFamily="34" charset="0"/>
            </a:endParaRPr>
          </a:p>
          <a:p>
            <a:endParaRPr lang="en-GB"/>
          </a:p>
        </p:txBody>
      </p:sp>
      <p:sp>
        <p:nvSpPr>
          <p:cNvPr id="6" name="Slide Number Placeholder 5">
            <a:extLst>
              <a:ext uri="{FF2B5EF4-FFF2-40B4-BE49-F238E27FC236}">
                <a16:creationId xmlns:a16="http://schemas.microsoft.com/office/drawing/2014/main" id="{E0063519-8DE6-41D3-94EB-6FAAE24D0E47}"/>
              </a:ext>
              <a:ext uri="{C183D7F6-B498-43B3-948B-1728B52AA6E4}">
                <adec:decorative xmlns:adec="http://schemas.microsoft.com/office/drawing/2017/decorative" val="1"/>
              </a:ext>
            </a:extLst>
          </p:cNvPr>
          <p:cNvSpPr>
            <a:spLocks noGrp="1"/>
          </p:cNvSpPr>
          <p:nvPr>
            <p:ph type="sldNum" sz="quarter" idx="11"/>
          </p:nvPr>
        </p:nvSpPr>
        <p:spPr/>
        <p:txBody>
          <a:bodyPr/>
          <a:lstStyle/>
          <a:p>
            <a:fld id="{4FAB73BC-B049-4115-A692-8D63A059BFB8}" type="slidenum">
              <a:rPr lang="en-US">
                <a:latin typeface="Arial" panose="020B0604020202020204"/>
              </a:rPr>
              <a:pPr/>
              <a:t>8</a:t>
            </a:fld>
            <a:endParaRPr lang="en-US">
              <a:latin typeface="Arial" panose="020B0604020202020204"/>
            </a:endParaRPr>
          </a:p>
        </p:txBody>
      </p:sp>
    </p:spTree>
    <p:extLst>
      <p:ext uri="{BB962C8B-B14F-4D97-AF65-F5344CB8AC3E}">
        <p14:creationId xmlns:p14="http://schemas.microsoft.com/office/powerpoint/2010/main" val="4297360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448E36B0-941F-46FA-AAD6-5138B5E310C3}"/>
              </a:ext>
            </a:extLst>
          </p:cNvPr>
          <p:cNvSpPr>
            <a:spLocks noGrp="1"/>
          </p:cNvSpPr>
          <p:nvPr>
            <p:ph type="ctrTitle"/>
          </p:nvPr>
        </p:nvSpPr>
        <p:spPr>
          <a:xfrm>
            <a:off x="1413284" y="2613956"/>
            <a:ext cx="8765619" cy="1630088"/>
          </a:xfrm>
        </p:spPr>
        <p:txBody>
          <a:bodyPr>
            <a:normAutofit fontScale="90000"/>
          </a:bodyPr>
          <a:lstStyle/>
          <a:p>
            <a:pPr>
              <a:lnSpc>
                <a:spcPct val="120000"/>
              </a:lnSpc>
            </a:pPr>
            <a:r>
              <a:rPr lang="en-GB" sz="4900"/>
              <a:t>Questions to guide the national conversation on SEND reform</a:t>
            </a:r>
            <a:br>
              <a:rPr lang="en-GB" b="0"/>
            </a:br>
            <a:br>
              <a:rPr lang="en-GB" b="0">
                <a:solidFill>
                  <a:srgbClr val="FF0000"/>
                </a:solidFill>
                <a:latin typeface="Trebuchet MS"/>
                <a:cs typeface="Arial"/>
              </a:rPr>
            </a:br>
            <a:endParaRPr lang="en-GB"/>
          </a:p>
        </p:txBody>
      </p:sp>
    </p:spTree>
    <p:extLst>
      <p:ext uri="{BB962C8B-B14F-4D97-AF65-F5344CB8AC3E}">
        <p14:creationId xmlns:p14="http://schemas.microsoft.com/office/powerpoint/2010/main" val="2827028482"/>
      </p:ext>
    </p:extLst>
  </p:cSld>
  <p:clrMapOvr>
    <a:masterClrMapping/>
  </p:clrMapOvr>
</p:sld>
</file>

<file path=ppt/theme/theme1.xml><?xml version="1.0" encoding="utf-8"?>
<a:theme xmlns:a="http://schemas.openxmlformats.org/drawingml/2006/main" name="Basis">
  <a:themeElements>
    <a:clrScheme name="DfE 2207">
      <a:dk1>
        <a:srgbClr val="000000"/>
      </a:dk1>
      <a:lt1>
        <a:srgbClr val="FFFFFF"/>
      </a:lt1>
      <a:dk2>
        <a:srgbClr val="000000"/>
      </a:dk2>
      <a:lt2>
        <a:srgbClr val="FFFFFF"/>
      </a:lt2>
      <a:accent1>
        <a:srgbClr val="183860"/>
      </a:accent1>
      <a:accent2>
        <a:srgbClr val="EB5C5D"/>
      </a:accent2>
      <a:accent3>
        <a:srgbClr val="2BBAD9"/>
      </a:accent3>
      <a:accent4>
        <a:srgbClr val="A3D55F"/>
      </a:accent4>
      <a:accent5>
        <a:srgbClr val="DF7CB0"/>
      </a:accent5>
      <a:accent6>
        <a:srgbClr val="774B99"/>
      </a:accent6>
      <a:hlink>
        <a:srgbClr val="183860"/>
      </a:hlink>
      <a:folHlink>
        <a:srgbClr val="2BBAD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Presentation5" id="{42F5907A-DB5E-1449-8BA8-02EE90EB9691}" vid="{DB1541BF-47CA-864E-A4FC-EC777E8FDBA5}"/>
    </a:ext>
  </a:extLst>
</a:theme>
</file>

<file path=ppt/theme/theme2.xml><?xml version="1.0" encoding="utf-8"?>
<a:theme xmlns:a="http://schemas.openxmlformats.org/drawingml/2006/main" name="1_Basis">
  <a:themeElements>
    <a:clrScheme name="DfE 2207">
      <a:dk1>
        <a:srgbClr val="000000"/>
      </a:dk1>
      <a:lt1>
        <a:srgbClr val="FFFFFF"/>
      </a:lt1>
      <a:dk2>
        <a:srgbClr val="000000"/>
      </a:dk2>
      <a:lt2>
        <a:srgbClr val="FFFFFF"/>
      </a:lt2>
      <a:accent1>
        <a:srgbClr val="183860"/>
      </a:accent1>
      <a:accent2>
        <a:srgbClr val="EB5C5D"/>
      </a:accent2>
      <a:accent3>
        <a:srgbClr val="2BBAD9"/>
      </a:accent3>
      <a:accent4>
        <a:srgbClr val="A3D55F"/>
      </a:accent4>
      <a:accent5>
        <a:srgbClr val="DF7CB0"/>
      </a:accent5>
      <a:accent6>
        <a:srgbClr val="774B99"/>
      </a:accent6>
      <a:hlink>
        <a:srgbClr val="183860"/>
      </a:hlink>
      <a:folHlink>
        <a:srgbClr val="2BBAD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6.7269_DfE_Presentation_Ppt_PC_Standard_FINAL_040821.potx" id="{3DED29C4-3B9C-4EB2-86EC-DFCFE556EBD7}" vid="{C48AABDF-E673-45FF-9AED-BFDC9789113D}"/>
    </a:ext>
  </a:extLst>
</a:theme>
</file>

<file path=ppt/theme/theme3.xml><?xml version="1.0" encoding="utf-8"?>
<a:theme xmlns:a="http://schemas.openxmlformats.org/drawingml/2006/main" name="Office Theme">
  <a:themeElements>
    <a:clrScheme name="DFE 7269">
      <a:dk1>
        <a:srgbClr val="000000"/>
      </a:dk1>
      <a:lt1>
        <a:srgbClr val="FFFFFF"/>
      </a:lt1>
      <a:dk2>
        <a:srgbClr val="000000"/>
      </a:dk2>
      <a:lt2>
        <a:srgbClr val="FFFFFF"/>
      </a:lt2>
      <a:accent1>
        <a:srgbClr val="003764"/>
      </a:accent1>
      <a:accent2>
        <a:srgbClr val="8DCF6A"/>
      </a:accent2>
      <a:accent3>
        <a:srgbClr val="05C2DF"/>
      </a:accent3>
      <a:accent4>
        <a:srgbClr val="8347AD"/>
      </a:accent4>
      <a:accent5>
        <a:srgbClr val="F478C4"/>
      </a:accent5>
      <a:accent6>
        <a:srgbClr val="FF5A5A"/>
      </a:accent6>
      <a:hlink>
        <a:srgbClr val="003764"/>
      </a:hlink>
      <a:folHlink>
        <a:srgbClr val="00BCDD"/>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DFE 7269">
      <a:dk1>
        <a:srgbClr val="000000"/>
      </a:dk1>
      <a:lt1>
        <a:srgbClr val="FFFFFF"/>
      </a:lt1>
      <a:dk2>
        <a:srgbClr val="000000"/>
      </a:dk2>
      <a:lt2>
        <a:srgbClr val="FFFFFF"/>
      </a:lt2>
      <a:accent1>
        <a:srgbClr val="003764"/>
      </a:accent1>
      <a:accent2>
        <a:srgbClr val="8DCF6A"/>
      </a:accent2>
      <a:accent3>
        <a:srgbClr val="05C2DF"/>
      </a:accent3>
      <a:accent4>
        <a:srgbClr val="8347AD"/>
      </a:accent4>
      <a:accent5>
        <a:srgbClr val="F478C4"/>
      </a:accent5>
      <a:accent6>
        <a:srgbClr val="FF5A5A"/>
      </a:accent6>
      <a:hlink>
        <a:srgbClr val="003764"/>
      </a:hlink>
      <a:folHlink>
        <a:srgbClr val="00BCDD"/>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A067C55404E174592C197D98BBE4459" ma:contentTypeVersion="3" ma:contentTypeDescription="Create a new document." ma:contentTypeScope="" ma:versionID="c2c98647ac45a8d78e781d46d72de163">
  <xsd:schema xmlns:xsd="http://www.w3.org/2001/XMLSchema" xmlns:xs="http://www.w3.org/2001/XMLSchema" xmlns:p="http://schemas.microsoft.com/office/2006/metadata/properties" xmlns:ns2="fed5f26a-9477-4e48-8850-5faec4c448a9" targetNamespace="http://schemas.microsoft.com/office/2006/metadata/properties" ma:root="true" ma:fieldsID="43875fb36a13324ef7a83fd922533bb4" ns2:_="">
    <xsd:import namespace="fed5f26a-9477-4e48-8850-5faec4c448a9"/>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d5f26a-9477-4e48-8850-5faec4c448a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AC47F25-FF93-42A4-983E-C42BCE83F0A4}">
  <ds:schemaRefs>
    <ds:schemaRef ds:uri="http://schemas.microsoft.com/sharepoint/v3/contenttype/forms"/>
  </ds:schemaRefs>
</ds:datastoreItem>
</file>

<file path=customXml/itemProps2.xml><?xml version="1.0" encoding="utf-8"?>
<ds:datastoreItem xmlns:ds="http://schemas.openxmlformats.org/officeDocument/2006/customXml" ds:itemID="{E1AA63E9-75EE-4162-9F77-68DC8A9C55BB}">
  <ds:schemaRefs>
    <ds:schemaRef ds:uri="fed5f26a-9477-4e48-8850-5faec4c448a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4EEE8A8C-9CA2-4906-8732-437889E8E8C8}">
  <ds:schemaRefs>
    <ds:schemaRef ds:uri="fed5f26a-9477-4e48-8850-5faec4c448a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6.7269_DfE_presentation_PPT_PC_Widescreen_Oct 24_v2[1]</Template>
  <Application>Microsoft Office PowerPoint</Application>
  <PresentationFormat>Widescreen</PresentationFormat>
  <Slides>18</Slides>
  <Notes>6</Notes>
  <HiddenSlides>0</HiddenSlides>
  <ScaleCrop>false</ScaleCrop>
  <HeadingPairs>
    <vt:vector size="4" baseType="variant">
      <vt:variant>
        <vt:lpstr>Theme</vt:lpstr>
      </vt:variant>
      <vt:variant>
        <vt:i4>2</vt:i4>
      </vt:variant>
      <vt:variant>
        <vt:lpstr>Slide Titles</vt:lpstr>
      </vt:variant>
      <vt:variant>
        <vt:i4>18</vt:i4>
      </vt:variant>
    </vt:vector>
  </HeadingPairs>
  <TitlesOfParts>
    <vt:vector size="20" baseType="lpstr">
      <vt:lpstr>Basis</vt:lpstr>
      <vt:lpstr>1_Basis</vt:lpstr>
      <vt:lpstr>National conversation on SEND reform   Stakeholder toolkit </vt:lpstr>
      <vt:lpstr>Contents </vt:lpstr>
      <vt:lpstr>Why are we engaging? </vt:lpstr>
      <vt:lpstr>Join the national conversation on SEND reform</vt:lpstr>
      <vt:lpstr>Overview</vt:lpstr>
      <vt:lpstr>Five key principles are guiding our approach to reform</vt:lpstr>
      <vt:lpstr>How you can get involved</vt:lpstr>
      <vt:lpstr>Ways to share more about the national conversation on SEND reform</vt:lpstr>
      <vt:lpstr>Questions to guide the national conversation on SEND reform  </vt:lpstr>
      <vt:lpstr>Early </vt:lpstr>
      <vt:lpstr>Local </vt:lpstr>
      <vt:lpstr>Fair </vt:lpstr>
      <vt:lpstr>Effective </vt:lpstr>
      <vt:lpstr>Shared </vt:lpstr>
      <vt:lpstr>Template social media and newsletter content </vt:lpstr>
      <vt:lpstr>Template social media posts</vt:lpstr>
      <vt:lpstr>Template newsletter article </vt:lpstr>
      <vt:lpstr>Department for Education   © Crown copyright 2025 </vt:lpstr>
    </vt:vector>
  </TitlesOfParts>
  <Manager>DfE</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Conversation on SEND Reform</dc:title>
  <dc:subject>[Subtitle]</dc:subject>
  <dc:creator>BROOKS, David;Alice.GULLAND@education.gov.uk</dc:creator>
  <cp:keywords>[Add keywords]</cp:keywords>
  <cp:revision>2</cp:revision>
  <dcterms:created xsi:type="dcterms:W3CDTF">2024-10-18T09:45:20Z</dcterms:created>
  <dcterms:modified xsi:type="dcterms:W3CDTF">2025-12-09T15:10:40Z</dcterms:modified>
  <cp:category>DfE</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0x0101000A067C55404E174592C197D98BBE4459</vt:lpwstr>
  </property>
  <property fmtid="{D5CDD505-2E9C-101B-9397-08002B2CF9AE}" pid="3" name="Site">
    <vt:lpwstr>22;#Communic​ati​ons|60b3cc5e-d979-4a7a-b73d-c058e341a548</vt:lpwstr>
  </property>
  <property fmtid="{D5CDD505-2E9C-101B-9397-08002B2CF9AE}" pid="4" name="MediaServiceImageTags">
    <vt:lpwstr/>
  </property>
</Properties>
</file>